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27"/>
  </p:notesMasterIdLst>
  <p:sldIdLst>
    <p:sldId id="256" r:id="rId2"/>
    <p:sldId id="257" r:id="rId3"/>
    <p:sldId id="258" r:id="rId4"/>
    <p:sldId id="259" r:id="rId5"/>
    <p:sldId id="276" r:id="rId6"/>
    <p:sldId id="277" r:id="rId7"/>
    <p:sldId id="279" r:id="rId8"/>
    <p:sldId id="280" r:id="rId9"/>
    <p:sldId id="278" r:id="rId10"/>
    <p:sldId id="26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66" r:id="rId24"/>
    <p:sldId id="274" r:id="rId25"/>
    <p:sldId id="271" r:id="rId26"/>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Montserrat" pitchFamily="2" charset="77"/>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105"/>
    <p:restoredTop sz="94650"/>
  </p:normalViewPr>
  <p:slideViewPr>
    <p:cSldViewPr snapToGrid="0">
      <p:cViewPr varScale="1">
        <p:scale>
          <a:sx n="80" d="100"/>
          <a:sy n="80" d="100"/>
        </p:scale>
        <p:origin x="1176"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 name="Google Shape;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ctrTitle"/>
          </p:nvPr>
        </p:nvSpPr>
        <p:spPr>
          <a:xfrm>
            <a:off x="582825" y="1150125"/>
            <a:ext cx="14891700" cy="1470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a:endParaRPr/>
          </a:p>
        </p:txBody>
      </p:sp>
      <p:sp>
        <p:nvSpPr>
          <p:cNvPr id="11" name="Google Shape;11;p3"/>
          <p:cNvSpPr txBox="1">
            <a:spLocks noGrp="1"/>
          </p:cNvSpPr>
          <p:nvPr>
            <p:ph type="subTitle" idx="1"/>
          </p:nvPr>
        </p:nvSpPr>
        <p:spPr>
          <a:xfrm>
            <a:off x="4358250" y="6014150"/>
            <a:ext cx="95715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a:endParaRPr/>
          </a:p>
        </p:txBody>
      </p:sp>
      <p:pic>
        <p:nvPicPr>
          <p:cNvPr id="12" name="Google Shape;12;p3"/>
          <p:cNvPicPr preferRelativeResize="0"/>
          <p:nvPr/>
        </p:nvPicPr>
        <p:blipFill>
          <a:blip r:embed="rId2">
            <a:alphaModFix/>
          </a:blip>
          <a:stretch>
            <a:fillRect/>
          </a:stretch>
        </p:blipFill>
        <p:spPr>
          <a:xfrm>
            <a:off x="230625" y="4272838"/>
            <a:ext cx="3068725" cy="1741325"/>
          </a:xfrm>
          <a:prstGeom prst="rect">
            <a:avLst/>
          </a:prstGeom>
          <a:noFill/>
          <a:ln>
            <a:noFill/>
          </a:ln>
        </p:spPr>
      </p:pic>
      <p:pic>
        <p:nvPicPr>
          <p:cNvPr id="13" name="Google Shape;13;p3"/>
          <p:cNvPicPr preferRelativeResize="0"/>
          <p:nvPr/>
        </p:nvPicPr>
        <p:blipFill>
          <a:blip r:embed="rId3">
            <a:alphaModFix/>
          </a:blip>
          <a:stretch>
            <a:fillRect/>
          </a:stretch>
        </p:blipFill>
        <p:spPr>
          <a:xfrm>
            <a:off x="12092872" y="3447850"/>
            <a:ext cx="6871542" cy="294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668500" y="1407350"/>
            <a:ext cx="133182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a:endParaRPr/>
          </a:p>
        </p:txBody>
      </p:sp>
      <p:sp>
        <p:nvSpPr>
          <p:cNvPr id="16" name="Google Shape;16;p4"/>
          <p:cNvSpPr txBox="1">
            <a:spLocks noGrp="1"/>
          </p:cNvSpPr>
          <p:nvPr>
            <p:ph type="body" idx="1"/>
          </p:nvPr>
        </p:nvSpPr>
        <p:spPr>
          <a:xfrm>
            <a:off x="6555125" y="443927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7" name="Google Shape;17;p4"/>
          <p:cNvPicPr preferRelativeResize="0"/>
          <p:nvPr/>
        </p:nvPicPr>
        <p:blipFill>
          <a:blip r:embed="rId2">
            <a:alphaModFix/>
          </a:blip>
          <a:stretch>
            <a:fillRect/>
          </a:stretch>
        </p:blipFill>
        <p:spPr>
          <a:xfrm>
            <a:off x="-1690750" y="4670950"/>
            <a:ext cx="5896724" cy="2524949"/>
          </a:xfrm>
          <a:prstGeom prst="rect">
            <a:avLst/>
          </a:prstGeom>
          <a:noFill/>
          <a:ln>
            <a:noFill/>
          </a:ln>
        </p:spPr>
      </p:pic>
      <p:pic>
        <p:nvPicPr>
          <p:cNvPr id="18" name="Google Shape;18;p4"/>
          <p:cNvPicPr preferRelativeResize="0"/>
          <p:nvPr/>
        </p:nvPicPr>
        <p:blipFill>
          <a:blip r:embed="rId3">
            <a:alphaModFix/>
          </a:blip>
          <a:stretch>
            <a:fillRect/>
          </a:stretch>
        </p:blipFill>
        <p:spPr>
          <a:xfrm>
            <a:off x="13986700" y="1842875"/>
            <a:ext cx="7869600" cy="33639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726998" y="830650"/>
            <a:ext cx="15957600" cy="13620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8000"/>
              <a:buFont typeface="Calibri"/>
              <a:buNone/>
              <a:defRPr b="1" cap="none"/>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a:endParaRPr/>
          </a:p>
        </p:txBody>
      </p:sp>
      <p:sp>
        <p:nvSpPr>
          <p:cNvPr id="21" name="Google Shape;21;p5"/>
          <p:cNvSpPr txBox="1">
            <a:spLocks noGrp="1"/>
          </p:cNvSpPr>
          <p:nvPr>
            <p:ph type="body" idx="1"/>
          </p:nvPr>
        </p:nvSpPr>
        <p:spPr>
          <a:xfrm>
            <a:off x="4866988" y="663948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400"/>
              <a:buNone/>
              <a:defRPr/>
            </a:lvl1pPr>
            <a:lvl2pPr marL="914400" lvl="1" indent="-228600" algn="l">
              <a:spcBef>
                <a:spcPts val="360"/>
              </a:spcBef>
              <a:spcAft>
                <a:spcPts val="0"/>
              </a:spcAft>
              <a:buSzPts val="2400"/>
              <a:buNone/>
              <a:defRPr/>
            </a:lvl2pPr>
            <a:lvl3pPr marL="1371600" lvl="2" indent="-228600" algn="l">
              <a:spcBef>
                <a:spcPts val="320"/>
              </a:spcBef>
              <a:spcAft>
                <a:spcPts val="0"/>
              </a:spcAft>
              <a:buSzPts val="2400"/>
              <a:buNone/>
              <a:defRPr/>
            </a:lvl3pPr>
            <a:lvl4pPr marL="1828800" lvl="3" indent="-228600" algn="l">
              <a:spcBef>
                <a:spcPts val="280"/>
              </a:spcBef>
              <a:spcAft>
                <a:spcPts val="0"/>
              </a:spcAft>
              <a:buSzPts val="2400"/>
              <a:buNone/>
              <a:defRPr/>
            </a:lvl4pPr>
            <a:lvl5pPr marL="2286000" lvl="4" indent="-228600" algn="l">
              <a:spcBef>
                <a:spcPts val="280"/>
              </a:spcBef>
              <a:spcAft>
                <a:spcPts val="0"/>
              </a:spcAft>
              <a:buSzPts val="2400"/>
              <a:buNone/>
              <a:defRPr/>
            </a:lvl5pPr>
            <a:lvl6pPr marL="2743200" lvl="5" indent="-228600" algn="l">
              <a:spcBef>
                <a:spcPts val="280"/>
              </a:spcBef>
              <a:spcAft>
                <a:spcPts val="0"/>
              </a:spcAft>
              <a:buSzPts val="2400"/>
              <a:buNone/>
              <a:defRPr/>
            </a:lvl6pPr>
            <a:lvl7pPr marL="3200400" lvl="6" indent="-228600" algn="l">
              <a:spcBef>
                <a:spcPts val="280"/>
              </a:spcBef>
              <a:spcAft>
                <a:spcPts val="0"/>
              </a:spcAft>
              <a:buSzPts val="2400"/>
              <a:buNone/>
              <a:defRPr/>
            </a:lvl7pPr>
            <a:lvl8pPr marL="3657600" lvl="7" indent="-228600" algn="l">
              <a:spcBef>
                <a:spcPts val="280"/>
              </a:spcBef>
              <a:spcAft>
                <a:spcPts val="0"/>
              </a:spcAft>
              <a:buSzPts val="2400"/>
              <a:buNone/>
              <a:defRPr/>
            </a:lvl8pPr>
            <a:lvl9pPr marL="4114800" lvl="8" indent="-228600" algn="l">
              <a:spcBef>
                <a:spcPts val="280"/>
              </a:spcBef>
              <a:spcAft>
                <a:spcPts val="0"/>
              </a:spcAft>
              <a:buSzPts val="2400"/>
              <a:buNone/>
              <a:defRPr/>
            </a:lvl9pPr>
          </a:lstStyle>
          <a:p>
            <a:endParaRPr/>
          </a:p>
        </p:txBody>
      </p:sp>
      <p:pic>
        <p:nvPicPr>
          <p:cNvPr id="22" name="Google Shape;22;p5"/>
          <p:cNvPicPr preferRelativeResize="0"/>
          <p:nvPr/>
        </p:nvPicPr>
        <p:blipFill>
          <a:blip r:embed="rId2">
            <a:alphaModFix/>
          </a:blip>
          <a:stretch>
            <a:fillRect/>
          </a:stretch>
        </p:blipFill>
        <p:spPr>
          <a:xfrm>
            <a:off x="12067124" y="3784150"/>
            <a:ext cx="5003524" cy="21419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668500" y="1407350"/>
            <a:ext cx="133182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a:endParaRPr/>
          </a:p>
        </p:txBody>
      </p:sp>
      <p:sp>
        <p:nvSpPr>
          <p:cNvPr id="25" name="Google Shape;25;p6"/>
          <p:cNvSpPr txBox="1">
            <a:spLocks noGrp="1"/>
          </p:cNvSpPr>
          <p:nvPr>
            <p:ph type="body" idx="1"/>
          </p:nvPr>
        </p:nvSpPr>
        <p:spPr>
          <a:xfrm>
            <a:off x="2216774" y="4637900"/>
            <a:ext cx="70113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a:lvl1pPr>
            <a:lvl2pPr marL="914400" lvl="1" indent="-381000" algn="l">
              <a:spcBef>
                <a:spcPts val="480"/>
              </a:spcBef>
              <a:spcAft>
                <a:spcPts val="0"/>
              </a:spcAft>
              <a:buClr>
                <a:schemeClr val="dk1"/>
              </a:buClr>
              <a:buSzPts val="2400"/>
              <a:buChar char="–"/>
              <a:defRPr/>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a:lvl4pPr>
            <a:lvl5pPr marL="2286000" lvl="4" indent="-381000" algn="l">
              <a:spcBef>
                <a:spcPts val="360"/>
              </a:spcBef>
              <a:spcAft>
                <a:spcPts val="0"/>
              </a:spcAft>
              <a:buClr>
                <a:schemeClr val="dk1"/>
              </a:buClr>
              <a:buSzPts val="2400"/>
              <a:buChar char="»"/>
              <a:defRPr/>
            </a:lvl5pPr>
            <a:lvl6pPr marL="2743200" lvl="5" indent="-381000" algn="l">
              <a:spcBef>
                <a:spcPts val="360"/>
              </a:spcBef>
              <a:spcAft>
                <a:spcPts val="0"/>
              </a:spcAft>
              <a:buClr>
                <a:schemeClr val="dk1"/>
              </a:buClr>
              <a:buSzPts val="2400"/>
              <a:buChar char="•"/>
              <a:defRPr/>
            </a:lvl6pPr>
            <a:lvl7pPr marL="3200400" lvl="6" indent="-381000" algn="l">
              <a:spcBef>
                <a:spcPts val="360"/>
              </a:spcBef>
              <a:spcAft>
                <a:spcPts val="0"/>
              </a:spcAft>
              <a:buClr>
                <a:schemeClr val="dk1"/>
              </a:buClr>
              <a:buSzPts val="2400"/>
              <a:buChar char="•"/>
              <a:defRPr/>
            </a:lvl7pPr>
            <a:lvl8pPr marL="3657600" lvl="7" indent="-381000" algn="l">
              <a:spcBef>
                <a:spcPts val="360"/>
              </a:spcBef>
              <a:spcAft>
                <a:spcPts val="0"/>
              </a:spcAft>
              <a:buClr>
                <a:schemeClr val="dk1"/>
              </a:buClr>
              <a:buSzPts val="2400"/>
              <a:buChar char="•"/>
              <a:defRPr/>
            </a:lvl8pPr>
            <a:lvl9pPr marL="4114800" lvl="8" indent="-381000" algn="l">
              <a:spcBef>
                <a:spcPts val="360"/>
              </a:spcBef>
              <a:spcAft>
                <a:spcPts val="0"/>
              </a:spcAft>
              <a:buClr>
                <a:schemeClr val="dk1"/>
              </a:buClr>
              <a:buSzPts val="2400"/>
              <a:buChar char="•"/>
              <a:defRPr/>
            </a:lvl9pPr>
          </a:lstStyle>
          <a:p>
            <a:endParaRPr/>
          </a:p>
        </p:txBody>
      </p:sp>
      <p:sp>
        <p:nvSpPr>
          <p:cNvPr id="26" name="Google Shape;26;p6"/>
          <p:cNvSpPr txBox="1">
            <a:spLocks noGrp="1"/>
          </p:cNvSpPr>
          <p:nvPr>
            <p:ph type="body" idx="2"/>
          </p:nvPr>
        </p:nvSpPr>
        <p:spPr>
          <a:xfrm>
            <a:off x="9492825" y="4637900"/>
            <a:ext cx="70113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a:lvl1pPr>
            <a:lvl2pPr marL="914400" lvl="1" indent="-381000" algn="l">
              <a:spcBef>
                <a:spcPts val="480"/>
              </a:spcBef>
              <a:spcAft>
                <a:spcPts val="0"/>
              </a:spcAft>
              <a:buClr>
                <a:schemeClr val="dk1"/>
              </a:buClr>
              <a:buSzPts val="2400"/>
              <a:buChar char="–"/>
              <a:defRPr/>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a:lvl4pPr>
            <a:lvl5pPr marL="2286000" lvl="4" indent="-381000" algn="l">
              <a:spcBef>
                <a:spcPts val="360"/>
              </a:spcBef>
              <a:spcAft>
                <a:spcPts val="0"/>
              </a:spcAft>
              <a:buClr>
                <a:schemeClr val="dk1"/>
              </a:buClr>
              <a:buSzPts val="2400"/>
              <a:buChar char="»"/>
              <a:defRPr/>
            </a:lvl5pPr>
            <a:lvl6pPr marL="2743200" lvl="5" indent="-381000" algn="l">
              <a:spcBef>
                <a:spcPts val="360"/>
              </a:spcBef>
              <a:spcAft>
                <a:spcPts val="0"/>
              </a:spcAft>
              <a:buClr>
                <a:schemeClr val="dk1"/>
              </a:buClr>
              <a:buSzPts val="2400"/>
              <a:buChar char="•"/>
              <a:defRPr/>
            </a:lvl6pPr>
            <a:lvl7pPr marL="3200400" lvl="6" indent="-381000" algn="l">
              <a:spcBef>
                <a:spcPts val="360"/>
              </a:spcBef>
              <a:spcAft>
                <a:spcPts val="0"/>
              </a:spcAft>
              <a:buClr>
                <a:schemeClr val="dk1"/>
              </a:buClr>
              <a:buSzPts val="2400"/>
              <a:buChar char="•"/>
              <a:defRPr/>
            </a:lvl7pPr>
            <a:lvl8pPr marL="3657600" lvl="7" indent="-381000" algn="l">
              <a:spcBef>
                <a:spcPts val="360"/>
              </a:spcBef>
              <a:spcAft>
                <a:spcPts val="0"/>
              </a:spcAft>
              <a:buClr>
                <a:schemeClr val="dk1"/>
              </a:buClr>
              <a:buSzPts val="2400"/>
              <a:buChar char="•"/>
              <a:defRPr/>
            </a:lvl8pPr>
            <a:lvl9pPr marL="4114800" lvl="8" indent="-381000" algn="l">
              <a:spcBef>
                <a:spcPts val="360"/>
              </a:spcBef>
              <a:spcAft>
                <a:spcPts val="0"/>
              </a:spcAft>
              <a:buClr>
                <a:schemeClr val="dk1"/>
              </a:buClr>
              <a:buSzPts val="2400"/>
              <a:buChar char="•"/>
              <a:defRPr/>
            </a:lvl9pPr>
          </a:lstStyle>
          <a:p>
            <a:endParaRPr/>
          </a:p>
        </p:txBody>
      </p:sp>
      <p:pic>
        <p:nvPicPr>
          <p:cNvPr id="27" name="Google Shape;27;p6"/>
          <p:cNvPicPr preferRelativeResize="0"/>
          <p:nvPr/>
        </p:nvPicPr>
        <p:blipFill>
          <a:blip r:embed="rId2">
            <a:alphaModFix/>
          </a:blip>
          <a:stretch>
            <a:fillRect/>
          </a:stretch>
        </p:blipFill>
        <p:spPr>
          <a:xfrm>
            <a:off x="-2786751" y="5148525"/>
            <a:ext cx="5003524" cy="2141950"/>
          </a:xfrm>
          <a:prstGeom prst="rect">
            <a:avLst/>
          </a:prstGeom>
          <a:noFill/>
          <a:ln>
            <a:noFill/>
          </a:ln>
        </p:spPr>
      </p:pic>
      <p:pic>
        <p:nvPicPr>
          <p:cNvPr id="28" name="Google Shape;28;p6"/>
          <p:cNvPicPr preferRelativeResize="0"/>
          <p:nvPr/>
        </p:nvPicPr>
        <p:blipFill>
          <a:blip r:embed="rId3">
            <a:alphaModFix/>
          </a:blip>
          <a:stretch>
            <a:fillRect/>
          </a:stretch>
        </p:blipFill>
        <p:spPr>
          <a:xfrm>
            <a:off x="15219275" y="2550338"/>
            <a:ext cx="3068725" cy="17413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771500" y="1304350"/>
            <a:ext cx="133182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4400"/>
              <a:buFont typeface="Calibri"/>
              <a:buNone/>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a:endParaRPr/>
          </a:p>
        </p:txBody>
      </p:sp>
      <p:sp>
        <p:nvSpPr>
          <p:cNvPr id="31" name="Google Shape;31;p7"/>
          <p:cNvSpPr txBox="1">
            <a:spLocks noGrp="1"/>
          </p:cNvSpPr>
          <p:nvPr>
            <p:ph type="body" idx="1"/>
          </p:nvPr>
        </p:nvSpPr>
        <p:spPr>
          <a:xfrm>
            <a:off x="2593900" y="5109600"/>
            <a:ext cx="65382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a:lvl1pPr>
            <a:lvl2pPr marL="914400" lvl="1" indent="-381000" algn="l">
              <a:spcBef>
                <a:spcPts val="400"/>
              </a:spcBef>
              <a:spcAft>
                <a:spcPts val="0"/>
              </a:spcAft>
              <a:buClr>
                <a:schemeClr val="dk1"/>
              </a:buClr>
              <a:buSzPts val="2400"/>
              <a:buChar char="–"/>
              <a:defRPr/>
            </a:lvl2pPr>
            <a:lvl3pPr marL="1371600" lvl="2" indent="-381000" algn="l">
              <a:spcBef>
                <a:spcPts val="360"/>
              </a:spcBef>
              <a:spcAft>
                <a:spcPts val="0"/>
              </a:spcAft>
              <a:buClr>
                <a:schemeClr val="dk1"/>
              </a:buClr>
              <a:buSzPts val="2400"/>
              <a:buChar char="•"/>
              <a:defRPr/>
            </a:lvl3pPr>
            <a:lvl4pPr marL="1828800" lvl="3" indent="-381000" algn="l">
              <a:spcBef>
                <a:spcPts val="320"/>
              </a:spcBef>
              <a:spcAft>
                <a:spcPts val="0"/>
              </a:spcAft>
              <a:buClr>
                <a:schemeClr val="dk1"/>
              </a:buClr>
              <a:buSzPts val="2400"/>
              <a:buChar char="–"/>
              <a:defRPr/>
            </a:lvl4pPr>
            <a:lvl5pPr marL="2286000" lvl="4" indent="-381000" algn="l">
              <a:spcBef>
                <a:spcPts val="320"/>
              </a:spcBef>
              <a:spcAft>
                <a:spcPts val="0"/>
              </a:spcAft>
              <a:buClr>
                <a:schemeClr val="dk1"/>
              </a:buClr>
              <a:buSzPts val="2400"/>
              <a:buChar char="»"/>
              <a:defRPr/>
            </a:lvl5pPr>
            <a:lvl6pPr marL="2743200" lvl="5" indent="-381000" algn="l">
              <a:spcBef>
                <a:spcPts val="320"/>
              </a:spcBef>
              <a:spcAft>
                <a:spcPts val="0"/>
              </a:spcAft>
              <a:buClr>
                <a:schemeClr val="dk1"/>
              </a:buClr>
              <a:buSzPts val="2400"/>
              <a:buChar char="•"/>
              <a:defRPr/>
            </a:lvl6pPr>
            <a:lvl7pPr marL="3200400" lvl="6" indent="-381000" algn="l">
              <a:spcBef>
                <a:spcPts val="320"/>
              </a:spcBef>
              <a:spcAft>
                <a:spcPts val="0"/>
              </a:spcAft>
              <a:buClr>
                <a:schemeClr val="dk1"/>
              </a:buClr>
              <a:buSzPts val="2400"/>
              <a:buChar char="•"/>
              <a:defRPr/>
            </a:lvl7pPr>
            <a:lvl8pPr marL="3657600" lvl="7" indent="-381000" algn="l">
              <a:spcBef>
                <a:spcPts val="320"/>
              </a:spcBef>
              <a:spcAft>
                <a:spcPts val="0"/>
              </a:spcAft>
              <a:buClr>
                <a:schemeClr val="dk1"/>
              </a:buClr>
              <a:buSzPts val="2400"/>
              <a:buChar char="•"/>
              <a:defRPr/>
            </a:lvl8pPr>
            <a:lvl9pPr marL="4114800" lvl="8" indent="-381000" algn="l">
              <a:spcBef>
                <a:spcPts val="320"/>
              </a:spcBef>
              <a:spcAft>
                <a:spcPts val="0"/>
              </a:spcAft>
              <a:buClr>
                <a:schemeClr val="dk1"/>
              </a:buClr>
              <a:buSzPts val="2400"/>
              <a:buChar char="•"/>
              <a:defRPr/>
            </a:lvl9pPr>
          </a:lstStyle>
          <a:p>
            <a:endParaRPr/>
          </a:p>
        </p:txBody>
      </p:sp>
      <p:sp>
        <p:nvSpPr>
          <p:cNvPr id="32" name="Google Shape;32;p7"/>
          <p:cNvSpPr txBox="1">
            <a:spLocks noGrp="1"/>
          </p:cNvSpPr>
          <p:nvPr>
            <p:ph type="body" idx="2"/>
          </p:nvPr>
        </p:nvSpPr>
        <p:spPr>
          <a:xfrm>
            <a:off x="9371076" y="5109600"/>
            <a:ext cx="65409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a:lvl1pPr>
            <a:lvl2pPr marL="914400" lvl="1" indent="-381000" algn="l">
              <a:spcBef>
                <a:spcPts val="400"/>
              </a:spcBef>
              <a:spcAft>
                <a:spcPts val="0"/>
              </a:spcAft>
              <a:buClr>
                <a:schemeClr val="dk1"/>
              </a:buClr>
              <a:buSzPts val="2400"/>
              <a:buChar char="–"/>
              <a:defRPr/>
            </a:lvl2pPr>
            <a:lvl3pPr marL="1371600" lvl="2" indent="-381000" algn="l">
              <a:spcBef>
                <a:spcPts val="360"/>
              </a:spcBef>
              <a:spcAft>
                <a:spcPts val="0"/>
              </a:spcAft>
              <a:buClr>
                <a:schemeClr val="dk1"/>
              </a:buClr>
              <a:buSzPts val="2400"/>
              <a:buChar char="•"/>
              <a:defRPr/>
            </a:lvl3pPr>
            <a:lvl4pPr marL="1828800" lvl="3" indent="-381000" algn="l">
              <a:spcBef>
                <a:spcPts val="320"/>
              </a:spcBef>
              <a:spcAft>
                <a:spcPts val="0"/>
              </a:spcAft>
              <a:buClr>
                <a:schemeClr val="dk1"/>
              </a:buClr>
              <a:buSzPts val="2400"/>
              <a:buChar char="–"/>
              <a:defRPr/>
            </a:lvl4pPr>
            <a:lvl5pPr marL="2286000" lvl="4" indent="-381000" algn="l">
              <a:spcBef>
                <a:spcPts val="320"/>
              </a:spcBef>
              <a:spcAft>
                <a:spcPts val="0"/>
              </a:spcAft>
              <a:buClr>
                <a:schemeClr val="dk1"/>
              </a:buClr>
              <a:buSzPts val="2400"/>
              <a:buChar char="»"/>
              <a:defRPr/>
            </a:lvl5pPr>
            <a:lvl6pPr marL="2743200" lvl="5" indent="-381000" algn="l">
              <a:spcBef>
                <a:spcPts val="320"/>
              </a:spcBef>
              <a:spcAft>
                <a:spcPts val="0"/>
              </a:spcAft>
              <a:buClr>
                <a:schemeClr val="dk1"/>
              </a:buClr>
              <a:buSzPts val="2400"/>
              <a:buChar char="•"/>
              <a:defRPr/>
            </a:lvl6pPr>
            <a:lvl7pPr marL="3200400" lvl="6" indent="-381000" algn="l">
              <a:spcBef>
                <a:spcPts val="320"/>
              </a:spcBef>
              <a:spcAft>
                <a:spcPts val="0"/>
              </a:spcAft>
              <a:buClr>
                <a:schemeClr val="dk1"/>
              </a:buClr>
              <a:buSzPts val="2400"/>
              <a:buChar char="•"/>
              <a:defRPr/>
            </a:lvl7pPr>
            <a:lvl8pPr marL="3657600" lvl="7" indent="-381000" algn="l">
              <a:spcBef>
                <a:spcPts val="320"/>
              </a:spcBef>
              <a:spcAft>
                <a:spcPts val="0"/>
              </a:spcAft>
              <a:buClr>
                <a:schemeClr val="dk1"/>
              </a:buClr>
              <a:buSzPts val="2400"/>
              <a:buChar char="•"/>
              <a:defRPr/>
            </a:lvl8pPr>
            <a:lvl9pPr marL="4114800" lvl="8" indent="-381000" algn="l">
              <a:spcBef>
                <a:spcPts val="320"/>
              </a:spcBef>
              <a:spcAft>
                <a:spcPts val="0"/>
              </a:spcAft>
              <a:buClr>
                <a:schemeClr val="dk1"/>
              </a:buClr>
              <a:buSzPts val="2400"/>
              <a:buChar char="•"/>
              <a:defRPr/>
            </a:lvl9pPr>
          </a:lstStyle>
          <a:p>
            <a:endParaRPr/>
          </a:p>
        </p:txBody>
      </p:sp>
      <p:pic>
        <p:nvPicPr>
          <p:cNvPr id="33" name="Google Shape;33;p7"/>
          <p:cNvPicPr preferRelativeResize="0"/>
          <p:nvPr/>
        </p:nvPicPr>
        <p:blipFill>
          <a:blip r:embed="rId2">
            <a:alphaModFix/>
          </a:blip>
          <a:stretch>
            <a:fillRect/>
          </a:stretch>
        </p:blipFill>
        <p:spPr>
          <a:xfrm>
            <a:off x="-973225" y="3368288"/>
            <a:ext cx="3068725" cy="1741325"/>
          </a:xfrm>
          <a:prstGeom prst="rect">
            <a:avLst/>
          </a:prstGeom>
          <a:noFill/>
          <a:ln>
            <a:noFill/>
          </a:ln>
        </p:spPr>
      </p:pic>
      <p:pic>
        <p:nvPicPr>
          <p:cNvPr id="34" name="Google Shape;34;p7"/>
          <p:cNvPicPr preferRelativeResize="0"/>
          <p:nvPr/>
        </p:nvPicPr>
        <p:blipFill>
          <a:blip r:embed="rId2">
            <a:alphaModFix/>
          </a:blip>
          <a:stretch>
            <a:fillRect/>
          </a:stretch>
        </p:blipFill>
        <p:spPr>
          <a:xfrm>
            <a:off x="16150950" y="5296963"/>
            <a:ext cx="3068725" cy="17413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668500" y="1407350"/>
            <a:ext cx="133182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a:endParaRPr/>
          </a:p>
        </p:txBody>
      </p:sp>
      <p:pic>
        <p:nvPicPr>
          <p:cNvPr id="37" name="Google Shape;37;p8"/>
          <p:cNvPicPr preferRelativeResize="0"/>
          <p:nvPr/>
        </p:nvPicPr>
        <p:blipFill>
          <a:blip r:embed="rId2">
            <a:alphaModFix/>
          </a:blip>
          <a:stretch>
            <a:fillRect/>
          </a:stretch>
        </p:blipFill>
        <p:spPr>
          <a:xfrm>
            <a:off x="-947500" y="3780163"/>
            <a:ext cx="3068725" cy="1741325"/>
          </a:xfrm>
          <a:prstGeom prst="rect">
            <a:avLst/>
          </a:prstGeom>
          <a:noFill/>
          <a:ln>
            <a:noFill/>
          </a:ln>
        </p:spPr>
      </p:pic>
      <p:pic>
        <p:nvPicPr>
          <p:cNvPr id="38" name="Google Shape;38;p8"/>
          <p:cNvPicPr preferRelativeResize="0"/>
          <p:nvPr/>
        </p:nvPicPr>
        <p:blipFill>
          <a:blip r:embed="rId3">
            <a:alphaModFix/>
          </a:blip>
          <a:stretch>
            <a:fillRect/>
          </a:stretch>
        </p:blipFill>
        <p:spPr>
          <a:xfrm>
            <a:off x="11414901" y="4605175"/>
            <a:ext cx="6994399" cy="29942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894825" y="2049375"/>
            <a:ext cx="15815400" cy="11619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8000"/>
              <a:buFont typeface="Calibri"/>
              <a:buNone/>
              <a:defRPr b="1"/>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a:endParaRPr/>
          </a:p>
        </p:txBody>
      </p:sp>
      <p:sp>
        <p:nvSpPr>
          <p:cNvPr id="41" name="Google Shape;41;p9"/>
          <p:cNvSpPr txBox="1">
            <a:spLocks noGrp="1"/>
          </p:cNvSpPr>
          <p:nvPr>
            <p:ph type="body" idx="1"/>
          </p:nvPr>
        </p:nvSpPr>
        <p:spPr>
          <a:xfrm>
            <a:off x="7435575" y="4550025"/>
            <a:ext cx="9439800" cy="4254900"/>
          </a:xfrm>
          <a:prstGeom prst="rect">
            <a:avLst/>
          </a:prstGeom>
          <a:noFill/>
          <a:ln>
            <a:noFill/>
          </a:ln>
        </p:spPr>
        <p:txBody>
          <a:bodyPr spcFirstLastPara="1" wrap="square" lIns="91425" tIns="45700" rIns="91425" bIns="45700" anchor="t" anchorCtr="0">
            <a:normAutofit/>
          </a:bodyPr>
          <a:lstStyle>
            <a:lvl1pPr marL="457200" lvl="0" indent="-381000" algn="l">
              <a:spcBef>
                <a:spcPts val="640"/>
              </a:spcBef>
              <a:spcAft>
                <a:spcPts val="0"/>
              </a:spcAft>
              <a:buClr>
                <a:schemeClr val="dk1"/>
              </a:buClr>
              <a:buSzPts val="2400"/>
              <a:buChar char="•"/>
              <a:defRPr/>
            </a:lvl1pPr>
            <a:lvl2pPr marL="914400" lvl="1" indent="-381000" algn="l">
              <a:spcBef>
                <a:spcPts val="560"/>
              </a:spcBef>
              <a:spcAft>
                <a:spcPts val="0"/>
              </a:spcAft>
              <a:buClr>
                <a:schemeClr val="dk1"/>
              </a:buClr>
              <a:buSzPts val="2400"/>
              <a:buChar char="–"/>
              <a:defRPr/>
            </a:lvl2pPr>
            <a:lvl3pPr marL="1371600" lvl="2" indent="-381000" algn="l">
              <a:spcBef>
                <a:spcPts val="480"/>
              </a:spcBef>
              <a:spcAft>
                <a:spcPts val="0"/>
              </a:spcAft>
              <a:buClr>
                <a:schemeClr val="dk1"/>
              </a:buClr>
              <a:buSzPts val="2400"/>
              <a:buChar char="•"/>
              <a:defRPr/>
            </a:lvl3pPr>
            <a:lvl4pPr marL="1828800" lvl="3" indent="-381000" algn="l">
              <a:spcBef>
                <a:spcPts val="400"/>
              </a:spcBef>
              <a:spcAft>
                <a:spcPts val="0"/>
              </a:spcAft>
              <a:buClr>
                <a:schemeClr val="dk1"/>
              </a:buClr>
              <a:buSzPts val="2400"/>
              <a:buChar char="–"/>
              <a:defRPr/>
            </a:lvl4pPr>
            <a:lvl5pPr marL="2286000" lvl="4" indent="-381000" algn="l">
              <a:spcBef>
                <a:spcPts val="400"/>
              </a:spcBef>
              <a:spcAft>
                <a:spcPts val="0"/>
              </a:spcAft>
              <a:buClr>
                <a:schemeClr val="dk1"/>
              </a:buClr>
              <a:buSzPts val="2400"/>
              <a:buChar char="»"/>
              <a:defRPr/>
            </a:lvl5pPr>
            <a:lvl6pPr marL="2743200" lvl="5" indent="-381000" algn="l">
              <a:spcBef>
                <a:spcPts val="400"/>
              </a:spcBef>
              <a:spcAft>
                <a:spcPts val="0"/>
              </a:spcAft>
              <a:buClr>
                <a:schemeClr val="dk1"/>
              </a:buClr>
              <a:buSzPts val="2400"/>
              <a:buChar char="•"/>
              <a:defRPr/>
            </a:lvl6pPr>
            <a:lvl7pPr marL="3200400" lvl="6" indent="-381000" algn="l">
              <a:spcBef>
                <a:spcPts val="400"/>
              </a:spcBef>
              <a:spcAft>
                <a:spcPts val="0"/>
              </a:spcAft>
              <a:buClr>
                <a:schemeClr val="dk1"/>
              </a:buClr>
              <a:buSzPts val="2400"/>
              <a:buChar char="•"/>
              <a:defRPr/>
            </a:lvl7pPr>
            <a:lvl8pPr marL="3657600" lvl="7" indent="-381000" algn="l">
              <a:spcBef>
                <a:spcPts val="400"/>
              </a:spcBef>
              <a:spcAft>
                <a:spcPts val="0"/>
              </a:spcAft>
              <a:buClr>
                <a:schemeClr val="dk1"/>
              </a:buClr>
              <a:buSzPts val="2400"/>
              <a:buChar char="•"/>
              <a:defRPr/>
            </a:lvl8pPr>
            <a:lvl9pPr marL="4114800" lvl="8" indent="-381000" algn="l">
              <a:spcBef>
                <a:spcPts val="400"/>
              </a:spcBef>
              <a:spcAft>
                <a:spcPts val="0"/>
              </a:spcAft>
              <a:buClr>
                <a:schemeClr val="dk1"/>
              </a:buClr>
              <a:buSzPts val="2400"/>
              <a:buChar char="•"/>
              <a:defRPr/>
            </a:lvl9pPr>
          </a:lstStyle>
          <a:p>
            <a:endParaRPr/>
          </a:p>
        </p:txBody>
      </p:sp>
      <p:sp>
        <p:nvSpPr>
          <p:cNvPr id="42" name="Google Shape;42;p9"/>
          <p:cNvSpPr txBox="1">
            <a:spLocks noGrp="1"/>
          </p:cNvSpPr>
          <p:nvPr>
            <p:ph type="body" idx="2"/>
          </p:nvPr>
        </p:nvSpPr>
        <p:spPr>
          <a:xfrm>
            <a:off x="1545225" y="4550025"/>
            <a:ext cx="55557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a:lvl1pPr>
            <a:lvl2pPr marL="914400" lvl="1" indent="-228600" algn="l">
              <a:spcBef>
                <a:spcPts val="240"/>
              </a:spcBef>
              <a:spcAft>
                <a:spcPts val="0"/>
              </a:spcAft>
              <a:buClr>
                <a:schemeClr val="dk1"/>
              </a:buClr>
              <a:buSzPts val="2400"/>
              <a:buNone/>
              <a:defRPr/>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a:lvl4pPr>
            <a:lvl5pPr marL="2286000" lvl="4" indent="-228600" algn="l">
              <a:spcBef>
                <a:spcPts val="180"/>
              </a:spcBef>
              <a:spcAft>
                <a:spcPts val="0"/>
              </a:spcAft>
              <a:buClr>
                <a:schemeClr val="dk1"/>
              </a:buClr>
              <a:buSzPts val="2400"/>
              <a:buNone/>
              <a:defRPr/>
            </a:lvl5pPr>
            <a:lvl6pPr marL="2743200" lvl="5" indent="-228600" algn="l">
              <a:spcBef>
                <a:spcPts val="180"/>
              </a:spcBef>
              <a:spcAft>
                <a:spcPts val="0"/>
              </a:spcAft>
              <a:buClr>
                <a:schemeClr val="dk1"/>
              </a:buClr>
              <a:buSzPts val="2400"/>
              <a:buNone/>
              <a:defRPr/>
            </a:lvl6pPr>
            <a:lvl7pPr marL="3200400" lvl="6" indent="-228600" algn="l">
              <a:spcBef>
                <a:spcPts val="180"/>
              </a:spcBef>
              <a:spcAft>
                <a:spcPts val="0"/>
              </a:spcAft>
              <a:buClr>
                <a:schemeClr val="dk1"/>
              </a:buClr>
              <a:buSzPts val="2400"/>
              <a:buNone/>
              <a:defRPr/>
            </a:lvl7pPr>
            <a:lvl8pPr marL="3657600" lvl="7" indent="-228600" algn="l">
              <a:spcBef>
                <a:spcPts val="180"/>
              </a:spcBef>
              <a:spcAft>
                <a:spcPts val="0"/>
              </a:spcAft>
              <a:buClr>
                <a:schemeClr val="dk1"/>
              </a:buClr>
              <a:buSzPts val="2400"/>
              <a:buNone/>
              <a:defRPr/>
            </a:lvl8pPr>
            <a:lvl9pPr marL="4114800" lvl="8" indent="-228600" algn="l">
              <a:spcBef>
                <a:spcPts val="180"/>
              </a:spcBef>
              <a:spcAft>
                <a:spcPts val="0"/>
              </a:spcAft>
              <a:buClr>
                <a:schemeClr val="dk1"/>
              </a:buClr>
              <a:buSzPts val="2400"/>
              <a:buNone/>
              <a:defRPr/>
            </a:lvl9pPr>
          </a:lstStyle>
          <a:p>
            <a:endParaRPr/>
          </a:p>
        </p:txBody>
      </p:sp>
      <p:pic>
        <p:nvPicPr>
          <p:cNvPr id="43" name="Google Shape;43;p9"/>
          <p:cNvPicPr preferRelativeResize="0"/>
          <p:nvPr/>
        </p:nvPicPr>
        <p:blipFill>
          <a:blip r:embed="rId2">
            <a:alphaModFix/>
          </a:blip>
          <a:stretch>
            <a:fillRect/>
          </a:stretch>
        </p:blipFill>
        <p:spPr>
          <a:xfrm>
            <a:off x="14936075" y="2415788"/>
            <a:ext cx="3068725" cy="17413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878144" y="2535175"/>
            <a:ext cx="140721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8000"/>
              <a:buFont typeface="Calibri"/>
              <a:buNone/>
              <a:defRPr b="1"/>
            </a:lvl1pPr>
            <a:lvl2pPr lvl="1">
              <a:spcBef>
                <a:spcPts val="0"/>
              </a:spcBef>
              <a:spcAft>
                <a:spcPts val="0"/>
              </a:spcAft>
              <a:buSzPts val="8000"/>
              <a:buNone/>
              <a:defRPr/>
            </a:lvl2pPr>
            <a:lvl3pPr lvl="2">
              <a:spcBef>
                <a:spcPts val="0"/>
              </a:spcBef>
              <a:spcAft>
                <a:spcPts val="0"/>
              </a:spcAft>
              <a:buSzPts val="8000"/>
              <a:buNone/>
              <a:defRPr/>
            </a:lvl3pPr>
            <a:lvl4pPr lvl="3">
              <a:spcBef>
                <a:spcPts val="0"/>
              </a:spcBef>
              <a:spcAft>
                <a:spcPts val="0"/>
              </a:spcAft>
              <a:buSzPts val="8000"/>
              <a:buNone/>
              <a:defRPr/>
            </a:lvl4pPr>
            <a:lvl5pPr lvl="4">
              <a:spcBef>
                <a:spcPts val="0"/>
              </a:spcBef>
              <a:spcAft>
                <a:spcPts val="0"/>
              </a:spcAft>
              <a:buSzPts val="8000"/>
              <a:buNone/>
              <a:defRPr/>
            </a:lvl5pPr>
            <a:lvl6pPr lvl="5">
              <a:spcBef>
                <a:spcPts val="0"/>
              </a:spcBef>
              <a:spcAft>
                <a:spcPts val="0"/>
              </a:spcAft>
              <a:buSzPts val="8000"/>
              <a:buNone/>
              <a:defRPr/>
            </a:lvl6pPr>
            <a:lvl7pPr lvl="6">
              <a:spcBef>
                <a:spcPts val="0"/>
              </a:spcBef>
              <a:spcAft>
                <a:spcPts val="0"/>
              </a:spcAft>
              <a:buSzPts val="8000"/>
              <a:buNone/>
              <a:defRPr/>
            </a:lvl7pPr>
            <a:lvl8pPr lvl="7">
              <a:spcBef>
                <a:spcPts val="0"/>
              </a:spcBef>
              <a:spcAft>
                <a:spcPts val="0"/>
              </a:spcAft>
              <a:buSzPts val="8000"/>
              <a:buNone/>
              <a:defRPr/>
            </a:lvl8pPr>
            <a:lvl9pPr lvl="8">
              <a:spcBef>
                <a:spcPts val="0"/>
              </a:spcBef>
              <a:spcAft>
                <a:spcPts val="0"/>
              </a:spcAft>
              <a:buSzPts val="8000"/>
              <a:buNone/>
              <a:defRPr/>
            </a:lvl9pPr>
          </a:lstStyle>
          <a:p>
            <a:endParaRPr/>
          </a:p>
        </p:txBody>
      </p:sp>
      <p:sp>
        <p:nvSpPr>
          <p:cNvPr id="46" name="Google Shape;46;p10"/>
          <p:cNvSpPr>
            <a:spLocks noGrp="1"/>
          </p:cNvSpPr>
          <p:nvPr>
            <p:ph type="pic" idx="2"/>
          </p:nvPr>
        </p:nvSpPr>
        <p:spPr>
          <a:xfrm>
            <a:off x="11754938" y="4680200"/>
            <a:ext cx="5486400" cy="4114800"/>
          </a:xfrm>
          <a:prstGeom prst="rect">
            <a:avLst/>
          </a:prstGeom>
          <a:noFill/>
          <a:ln>
            <a:noFill/>
          </a:ln>
        </p:spPr>
      </p:sp>
      <p:sp>
        <p:nvSpPr>
          <p:cNvPr id="47" name="Google Shape;47;p10"/>
          <p:cNvSpPr txBox="1">
            <a:spLocks noGrp="1"/>
          </p:cNvSpPr>
          <p:nvPr>
            <p:ph type="body" idx="1"/>
          </p:nvPr>
        </p:nvSpPr>
        <p:spPr>
          <a:xfrm>
            <a:off x="1998288" y="474103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a:lvl1pPr>
            <a:lvl2pPr marL="914400" lvl="1" indent="-228600" algn="l">
              <a:spcBef>
                <a:spcPts val="240"/>
              </a:spcBef>
              <a:spcAft>
                <a:spcPts val="0"/>
              </a:spcAft>
              <a:buClr>
                <a:schemeClr val="dk1"/>
              </a:buClr>
              <a:buSzPts val="2400"/>
              <a:buNone/>
              <a:defRPr/>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a:lvl4pPr>
            <a:lvl5pPr marL="2286000" lvl="4" indent="-228600" algn="l">
              <a:spcBef>
                <a:spcPts val="180"/>
              </a:spcBef>
              <a:spcAft>
                <a:spcPts val="0"/>
              </a:spcAft>
              <a:buClr>
                <a:schemeClr val="dk1"/>
              </a:buClr>
              <a:buSzPts val="2400"/>
              <a:buNone/>
              <a:defRPr/>
            </a:lvl5pPr>
            <a:lvl6pPr marL="2743200" lvl="5" indent="-228600" algn="l">
              <a:spcBef>
                <a:spcPts val="180"/>
              </a:spcBef>
              <a:spcAft>
                <a:spcPts val="0"/>
              </a:spcAft>
              <a:buClr>
                <a:schemeClr val="dk1"/>
              </a:buClr>
              <a:buSzPts val="2400"/>
              <a:buNone/>
              <a:defRPr/>
            </a:lvl6pPr>
            <a:lvl7pPr marL="3200400" lvl="6" indent="-228600" algn="l">
              <a:spcBef>
                <a:spcPts val="180"/>
              </a:spcBef>
              <a:spcAft>
                <a:spcPts val="0"/>
              </a:spcAft>
              <a:buClr>
                <a:schemeClr val="dk1"/>
              </a:buClr>
              <a:buSzPts val="2400"/>
              <a:buNone/>
              <a:defRPr/>
            </a:lvl7pPr>
            <a:lvl8pPr marL="3657600" lvl="7" indent="-228600" algn="l">
              <a:spcBef>
                <a:spcPts val="180"/>
              </a:spcBef>
              <a:spcAft>
                <a:spcPts val="0"/>
              </a:spcAft>
              <a:buClr>
                <a:schemeClr val="dk1"/>
              </a:buClr>
              <a:buSzPts val="2400"/>
              <a:buNone/>
              <a:defRPr/>
            </a:lvl8pPr>
            <a:lvl9pPr marL="4114800" lvl="8" indent="-228600" algn="l">
              <a:spcBef>
                <a:spcPts val="180"/>
              </a:spcBef>
              <a:spcAft>
                <a:spcPts val="0"/>
              </a:spcAft>
              <a:buClr>
                <a:schemeClr val="dk1"/>
              </a:buClr>
              <a:buSzPts val="2400"/>
              <a:buNone/>
              <a:defRPr/>
            </a:lvl9pPr>
          </a:lstStyle>
          <a:p>
            <a:endParaRPr/>
          </a:p>
        </p:txBody>
      </p:sp>
      <p:pic>
        <p:nvPicPr>
          <p:cNvPr id="48" name="Google Shape;48;p10"/>
          <p:cNvPicPr preferRelativeResize="0"/>
          <p:nvPr/>
        </p:nvPicPr>
        <p:blipFill>
          <a:blip r:embed="rId2">
            <a:alphaModFix/>
          </a:blip>
          <a:stretch>
            <a:fillRect/>
          </a:stretch>
        </p:blipFill>
        <p:spPr>
          <a:xfrm>
            <a:off x="-1307900" y="5736638"/>
            <a:ext cx="3068725" cy="1741325"/>
          </a:xfrm>
          <a:prstGeom prst="rect">
            <a:avLst/>
          </a:prstGeom>
          <a:noFill/>
          <a:ln>
            <a:noFill/>
          </a:ln>
        </p:spPr>
      </p:pic>
      <p:pic>
        <p:nvPicPr>
          <p:cNvPr id="49" name="Google Shape;49;p10"/>
          <p:cNvPicPr preferRelativeResize="0"/>
          <p:nvPr/>
        </p:nvPicPr>
        <p:blipFill>
          <a:blip r:embed="rId3">
            <a:alphaModFix/>
          </a:blip>
          <a:stretch>
            <a:fillRect/>
          </a:stretch>
        </p:blipFill>
        <p:spPr>
          <a:xfrm>
            <a:off x="14290325" y="1920787"/>
            <a:ext cx="5998201" cy="25677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68500" y="1407350"/>
            <a:ext cx="133182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lt2"/>
              </a:buClr>
              <a:buSzPts val="8000"/>
              <a:buFont typeface="Montserrat"/>
              <a:buNone/>
              <a:defRPr sz="8000" b="1" i="0" u="none" strike="noStrike" cap="none">
                <a:solidFill>
                  <a:schemeClr val="lt2"/>
                </a:solidFill>
                <a:latin typeface="Montserrat"/>
                <a:ea typeface="Montserrat"/>
                <a:cs typeface="Montserrat"/>
                <a:sym typeface="Montserrat"/>
              </a:defRPr>
            </a:lvl1pPr>
            <a:lvl2pPr lvl="1">
              <a:spcBef>
                <a:spcPts val="0"/>
              </a:spcBef>
              <a:spcAft>
                <a:spcPts val="0"/>
              </a:spcAft>
              <a:buClr>
                <a:schemeClr val="lt2"/>
              </a:buClr>
              <a:buSzPts val="8000"/>
              <a:buFont typeface="Montserrat"/>
              <a:buNone/>
              <a:defRPr sz="8000">
                <a:solidFill>
                  <a:schemeClr val="lt2"/>
                </a:solidFill>
                <a:latin typeface="Montserrat"/>
                <a:ea typeface="Montserrat"/>
                <a:cs typeface="Montserrat"/>
                <a:sym typeface="Montserrat"/>
              </a:defRPr>
            </a:lvl2pPr>
            <a:lvl3pPr lvl="2">
              <a:spcBef>
                <a:spcPts val="0"/>
              </a:spcBef>
              <a:spcAft>
                <a:spcPts val="0"/>
              </a:spcAft>
              <a:buClr>
                <a:schemeClr val="lt2"/>
              </a:buClr>
              <a:buSzPts val="8000"/>
              <a:buFont typeface="Montserrat"/>
              <a:buNone/>
              <a:defRPr sz="8000">
                <a:solidFill>
                  <a:schemeClr val="lt2"/>
                </a:solidFill>
                <a:latin typeface="Montserrat"/>
                <a:ea typeface="Montserrat"/>
                <a:cs typeface="Montserrat"/>
                <a:sym typeface="Montserrat"/>
              </a:defRPr>
            </a:lvl3pPr>
            <a:lvl4pPr lvl="3">
              <a:spcBef>
                <a:spcPts val="0"/>
              </a:spcBef>
              <a:spcAft>
                <a:spcPts val="0"/>
              </a:spcAft>
              <a:buClr>
                <a:schemeClr val="lt2"/>
              </a:buClr>
              <a:buSzPts val="8000"/>
              <a:buFont typeface="Montserrat"/>
              <a:buNone/>
              <a:defRPr sz="8000">
                <a:solidFill>
                  <a:schemeClr val="lt2"/>
                </a:solidFill>
                <a:latin typeface="Montserrat"/>
                <a:ea typeface="Montserrat"/>
                <a:cs typeface="Montserrat"/>
                <a:sym typeface="Montserrat"/>
              </a:defRPr>
            </a:lvl4pPr>
            <a:lvl5pPr lvl="4">
              <a:spcBef>
                <a:spcPts val="0"/>
              </a:spcBef>
              <a:spcAft>
                <a:spcPts val="0"/>
              </a:spcAft>
              <a:buClr>
                <a:schemeClr val="lt2"/>
              </a:buClr>
              <a:buSzPts val="8000"/>
              <a:buFont typeface="Montserrat"/>
              <a:buNone/>
              <a:defRPr sz="8000">
                <a:solidFill>
                  <a:schemeClr val="lt2"/>
                </a:solidFill>
                <a:latin typeface="Montserrat"/>
                <a:ea typeface="Montserrat"/>
                <a:cs typeface="Montserrat"/>
                <a:sym typeface="Montserrat"/>
              </a:defRPr>
            </a:lvl5pPr>
            <a:lvl6pPr lvl="5">
              <a:spcBef>
                <a:spcPts val="0"/>
              </a:spcBef>
              <a:spcAft>
                <a:spcPts val="0"/>
              </a:spcAft>
              <a:buClr>
                <a:schemeClr val="lt2"/>
              </a:buClr>
              <a:buSzPts val="8000"/>
              <a:buFont typeface="Montserrat"/>
              <a:buNone/>
              <a:defRPr sz="8000">
                <a:solidFill>
                  <a:schemeClr val="lt2"/>
                </a:solidFill>
                <a:latin typeface="Montserrat"/>
                <a:ea typeface="Montserrat"/>
                <a:cs typeface="Montserrat"/>
                <a:sym typeface="Montserrat"/>
              </a:defRPr>
            </a:lvl6pPr>
            <a:lvl7pPr lvl="6">
              <a:spcBef>
                <a:spcPts val="0"/>
              </a:spcBef>
              <a:spcAft>
                <a:spcPts val="0"/>
              </a:spcAft>
              <a:buClr>
                <a:schemeClr val="lt2"/>
              </a:buClr>
              <a:buSzPts val="8000"/>
              <a:buFont typeface="Montserrat"/>
              <a:buNone/>
              <a:defRPr sz="8000">
                <a:solidFill>
                  <a:schemeClr val="lt2"/>
                </a:solidFill>
                <a:latin typeface="Montserrat"/>
                <a:ea typeface="Montserrat"/>
                <a:cs typeface="Montserrat"/>
                <a:sym typeface="Montserrat"/>
              </a:defRPr>
            </a:lvl7pPr>
            <a:lvl8pPr lvl="7">
              <a:spcBef>
                <a:spcPts val="0"/>
              </a:spcBef>
              <a:spcAft>
                <a:spcPts val="0"/>
              </a:spcAft>
              <a:buClr>
                <a:schemeClr val="lt2"/>
              </a:buClr>
              <a:buSzPts val="8000"/>
              <a:buFont typeface="Montserrat"/>
              <a:buNone/>
              <a:defRPr sz="8000">
                <a:solidFill>
                  <a:schemeClr val="lt2"/>
                </a:solidFill>
                <a:latin typeface="Montserrat"/>
                <a:ea typeface="Montserrat"/>
                <a:cs typeface="Montserrat"/>
                <a:sym typeface="Montserrat"/>
              </a:defRPr>
            </a:lvl8pPr>
            <a:lvl9pPr lvl="8">
              <a:spcBef>
                <a:spcPts val="0"/>
              </a:spcBef>
              <a:spcAft>
                <a:spcPts val="0"/>
              </a:spcAft>
              <a:buClr>
                <a:schemeClr val="lt2"/>
              </a:buClr>
              <a:buSzPts val="8000"/>
              <a:buFont typeface="Montserrat"/>
              <a:buNone/>
              <a:defRPr sz="8000">
                <a:solidFill>
                  <a:schemeClr val="lt2"/>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5757100" y="3975875"/>
            <a:ext cx="8229600" cy="45261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lt2"/>
              </a:buClr>
              <a:buSzPts val="2400"/>
              <a:buFont typeface="Montserrat"/>
              <a:buChar char="•"/>
              <a:defRPr sz="2400" i="0" u="none" strike="noStrike" cap="none">
                <a:solidFill>
                  <a:schemeClr val="lt2"/>
                </a:solidFill>
                <a:latin typeface="Montserrat"/>
                <a:ea typeface="Montserrat"/>
                <a:cs typeface="Montserrat"/>
                <a:sym typeface="Montserrat"/>
              </a:defRPr>
            </a:lvl1pPr>
            <a:lvl2pPr marL="914400" marR="0" lvl="1" indent="-381000" algn="l" rtl="0">
              <a:spcBef>
                <a:spcPts val="560"/>
              </a:spcBef>
              <a:spcAft>
                <a:spcPts val="0"/>
              </a:spcAft>
              <a:buClr>
                <a:schemeClr val="lt2"/>
              </a:buClr>
              <a:buSzPts val="2400"/>
              <a:buFont typeface="Montserrat"/>
              <a:buChar char="–"/>
              <a:defRPr sz="2400" i="0" u="none" strike="noStrike" cap="none">
                <a:solidFill>
                  <a:schemeClr val="lt2"/>
                </a:solidFill>
                <a:latin typeface="Montserrat"/>
                <a:ea typeface="Montserrat"/>
                <a:cs typeface="Montserrat"/>
                <a:sym typeface="Montserrat"/>
              </a:defRPr>
            </a:lvl2pPr>
            <a:lvl3pPr marL="1371600" marR="0" lvl="2" indent="-381000" algn="l" rtl="0">
              <a:spcBef>
                <a:spcPts val="480"/>
              </a:spcBef>
              <a:spcAft>
                <a:spcPts val="0"/>
              </a:spcAft>
              <a:buClr>
                <a:schemeClr val="lt2"/>
              </a:buClr>
              <a:buSzPts val="2400"/>
              <a:buFont typeface="Montserrat"/>
              <a:buChar char="•"/>
              <a:defRPr sz="2400" i="0" u="none" strike="noStrike" cap="none">
                <a:solidFill>
                  <a:schemeClr val="lt2"/>
                </a:solidFill>
                <a:latin typeface="Montserrat"/>
                <a:ea typeface="Montserrat"/>
                <a:cs typeface="Montserrat"/>
                <a:sym typeface="Montserrat"/>
              </a:defRPr>
            </a:lvl3pPr>
            <a:lvl4pPr marL="1828800" marR="0" lvl="3" indent="-381000" algn="l" rtl="0">
              <a:spcBef>
                <a:spcPts val="400"/>
              </a:spcBef>
              <a:spcAft>
                <a:spcPts val="0"/>
              </a:spcAft>
              <a:buClr>
                <a:schemeClr val="lt2"/>
              </a:buClr>
              <a:buSzPts val="2400"/>
              <a:buFont typeface="Montserrat"/>
              <a:buChar char="–"/>
              <a:defRPr sz="2400" i="0" u="none" strike="noStrike" cap="none">
                <a:solidFill>
                  <a:schemeClr val="lt2"/>
                </a:solidFill>
                <a:latin typeface="Montserrat"/>
                <a:ea typeface="Montserrat"/>
                <a:cs typeface="Montserrat"/>
                <a:sym typeface="Montserrat"/>
              </a:defRPr>
            </a:lvl4pPr>
            <a:lvl5pPr marL="2286000" marR="0" lvl="4" indent="-381000" algn="l" rtl="0">
              <a:spcBef>
                <a:spcPts val="400"/>
              </a:spcBef>
              <a:spcAft>
                <a:spcPts val="0"/>
              </a:spcAft>
              <a:buClr>
                <a:schemeClr val="lt2"/>
              </a:buClr>
              <a:buSzPts val="2400"/>
              <a:buFont typeface="Montserrat"/>
              <a:buChar char="»"/>
              <a:defRPr sz="2400" i="0" u="none" strike="noStrike" cap="none">
                <a:solidFill>
                  <a:schemeClr val="lt2"/>
                </a:solidFill>
                <a:latin typeface="Montserrat"/>
                <a:ea typeface="Montserrat"/>
                <a:cs typeface="Montserrat"/>
                <a:sym typeface="Montserrat"/>
              </a:defRPr>
            </a:lvl5pPr>
            <a:lvl6pPr marL="2743200" marR="0" lvl="5" indent="-381000" algn="l" rtl="0">
              <a:spcBef>
                <a:spcPts val="400"/>
              </a:spcBef>
              <a:spcAft>
                <a:spcPts val="0"/>
              </a:spcAft>
              <a:buClr>
                <a:schemeClr val="lt2"/>
              </a:buClr>
              <a:buSzPts val="2400"/>
              <a:buFont typeface="Montserrat"/>
              <a:buChar char="•"/>
              <a:defRPr sz="2400" i="0" u="none" strike="noStrike" cap="none">
                <a:solidFill>
                  <a:schemeClr val="lt2"/>
                </a:solidFill>
                <a:latin typeface="Montserrat"/>
                <a:ea typeface="Montserrat"/>
                <a:cs typeface="Montserrat"/>
                <a:sym typeface="Montserrat"/>
              </a:defRPr>
            </a:lvl6pPr>
            <a:lvl7pPr marL="3200400" marR="0" lvl="6" indent="-381000" algn="l" rtl="0">
              <a:spcBef>
                <a:spcPts val="400"/>
              </a:spcBef>
              <a:spcAft>
                <a:spcPts val="0"/>
              </a:spcAft>
              <a:buClr>
                <a:schemeClr val="lt2"/>
              </a:buClr>
              <a:buSzPts val="2400"/>
              <a:buFont typeface="Montserrat"/>
              <a:buChar char="•"/>
              <a:defRPr sz="2400" i="0" u="none" strike="noStrike" cap="none">
                <a:solidFill>
                  <a:schemeClr val="lt2"/>
                </a:solidFill>
                <a:latin typeface="Montserrat"/>
                <a:ea typeface="Montserrat"/>
                <a:cs typeface="Montserrat"/>
                <a:sym typeface="Montserrat"/>
              </a:defRPr>
            </a:lvl7pPr>
            <a:lvl8pPr marL="3657600" marR="0" lvl="7" indent="-381000" algn="l" rtl="0">
              <a:spcBef>
                <a:spcPts val="400"/>
              </a:spcBef>
              <a:spcAft>
                <a:spcPts val="0"/>
              </a:spcAft>
              <a:buClr>
                <a:schemeClr val="lt2"/>
              </a:buClr>
              <a:buSzPts val="2400"/>
              <a:buFont typeface="Montserrat"/>
              <a:buChar char="•"/>
              <a:defRPr sz="2400" i="0" u="none" strike="noStrike" cap="none">
                <a:solidFill>
                  <a:schemeClr val="lt2"/>
                </a:solidFill>
                <a:latin typeface="Montserrat"/>
                <a:ea typeface="Montserrat"/>
                <a:cs typeface="Montserrat"/>
                <a:sym typeface="Montserrat"/>
              </a:defRPr>
            </a:lvl8pPr>
            <a:lvl9pPr marL="4114800" marR="0" lvl="8" indent="-381000" algn="l" rtl="0">
              <a:spcBef>
                <a:spcPts val="400"/>
              </a:spcBef>
              <a:spcAft>
                <a:spcPts val="0"/>
              </a:spcAft>
              <a:buClr>
                <a:schemeClr val="lt2"/>
              </a:buClr>
              <a:buSzPts val="2400"/>
              <a:buFont typeface="Montserrat"/>
              <a:buChar char="•"/>
              <a:defRPr sz="2400" i="0" u="none" strike="noStrike" cap="none">
                <a:solidFill>
                  <a:schemeClr val="lt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7.xml"/><Relationship Id="rId16"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0D4F8"/>
        </a:solidFill>
        <a:effectLst/>
      </p:bgPr>
    </p:bg>
    <p:spTree>
      <p:nvGrpSpPr>
        <p:cNvPr id="1" name="Shape 53"/>
        <p:cNvGrpSpPr/>
        <p:nvPr/>
      </p:nvGrpSpPr>
      <p:grpSpPr>
        <a:xfrm>
          <a:off x="0" y="0"/>
          <a:ext cx="0" cy="0"/>
          <a:chOff x="0" y="0"/>
          <a:chExt cx="0" cy="0"/>
        </a:xfrm>
      </p:grpSpPr>
      <p:sp>
        <p:nvSpPr>
          <p:cNvPr id="54" name="Google Shape;54;p11"/>
          <p:cNvSpPr txBox="1"/>
          <p:nvPr/>
        </p:nvSpPr>
        <p:spPr>
          <a:xfrm>
            <a:off x="1028700" y="3680741"/>
            <a:ext cx="13225800" cy="254839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4800" b="1" i="0" u="none" strike="noStrike" cap="none" dirty="0">
                <a:solidFill>
                  <a:srgbClr val="1E3B62"/>
                </a:solidFill>
                <a:latin typeface="Montserrat"/>
                <a:ea typeface="Montserrat"/>
                <a:cs typeface="Montserrat"/>
                <a:sym typeface="Montserrat"/>
              </a:rPr>
              <a:t>CLEARING THE SKIES: AN IN-DEPTH LOOK AT FACTORS BEHIND AIRLINE DELAYS</a:t>
            </a:r>
            <a:endParaRPr lang="en-US" sz="4800" dirty="0"/>
          </a:p>
        </p:txBody>
      </p:sp>
      <p:grpSp>
        <p:nvGrpSpPr>
          <p:cNvPr id="55" name="Google Shape;55;p11"/>
          <p:cNvGrpSpPr/>
          <p:nvPr/>
        </p:nvGrpSpPr>
        <p:grpSpPr>
          <a:xfrm>
            <a:off x="127095" y="6156084"/>
            <a:ext cx="8045902" cy="3659137"/>
            <a:chOff x="0" y="-47625"/>
            <a:chExt cx="1072143" cy="187494"/>
          </a:xfrm>
        </p:grpSpPr>
        <p:sp>
          <p:nvSpPr>
            <p:cNvPr id="56" name="Google Shape;56;p11"/>
            <p:cNvSpPr/>
            <p:nvPr/>
          </p:nvSpPr>
          <p:spPr>
            <a:xfrm>
              <a:off x="0" y="0"/>
              <a:ext cx="1072143" cy="139869"/>
            </a:xfrm>
            <a:custGeom>
              <a:avLst/>
              <a:gdLst/>
              <a:ahLst/>
              <a:cxnLst/>
              <a:rect l="l" t="t" r="r" b="b"/>
              <a:pathLst>
                <a:path w="1072143" h="139869" extrusionOk="0">
                  <a:moveTo>
                    <a:pt x="69934" y="0"/>
                  </a:moveTo>
                  <a:lnTo>
                    <a:pt x="1002208" y="0"/>
                  </a:lnTo>
                  <a:cubicBezTo>
                    <a:pt x="1040832" y="0"/>
                    <a:pt x="1072143" y="31311"/>
                    <a:pt x="1072143" y="69934"/>
                  </a:cubicBezTo>
                  <a:lnTo>
                    <a:pt x="1072143" y="69934"/>
                  </a:lnTo>
                  <a:cubicBezTo>
                    <a:pt x="1072143" y="108558"/>
                    <a:pt x="1040832" y="139869"/>
                    <a:pt x="1002208" y="139869"/>
                  </a:cubicBezTo>
                  <a:lnTo>
                    <a:pt x="69934" y="139869"/>
                  </a:lnTo>
                  <a:cubicBezTo>
                    <a:pt x="31311" y="139869"/>
                    <a:pt x="0" y="108558"/>
                    <a:pt x="0" y="69934"/>
                  </a:cubicBezTo>
                  <a:lnTo>
                    <a:pt x="0" y="69934"/>
                  </a:lnTo>
                  <a:cubicBezTo>
                    <a:pt x="0" y="31311"/>
                    <a:pt x="31311" y="0"/>
                    <a:pt x="69934" y="0"/>
                  </a:cubicBezTo>
                  <a:close/>
                </a:path>
              </a:pathLst>
            </a:custGeom>
            <a:solidFill>
              <a:srgbClr val="70A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p:nvPr/>
          </p:nvSpPr>
          <p:spPr>
            <a:xfrm>
              <a:off x="0" y="-47625"/>
              <a:ext cx="1072143" cy="18749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58" name="Google Shape;58;p11"/>
          <p:cNvSpPr txBox="1"/>
          <p:nvPr/>
        </p:nvSpPr>
        <p:spPr>
          <a:xfrm>
            <a:off x="1213346" y="7229899"/>
            <a:ext cx="5873400" cy="2585323"/>
          </a:xfrm>
          <a:prstGeom prst="rect">
            <a:avLst/>
          </a:prstGeom>
          <a:noFill/>
          <a:ln>
            <a:noFill/>
          </a:ln>
        </p:spPr>
        <p:txBody>
          <a:bodyPr spcFirstLastPara="1" wrap="square" lIns="0" tIns="0" rIns="0" bIns="0" anchor="t" anchorCtr="0">
            <a:spAutoFit/>
          </a:bodyPr>
          <a:lstStyle/>
          <a:p>
            <a:pPr marL="0" marR="0" lvl="0" indent="0" algn="l" rtl="0">
              <a:lnSpc>
                <a:spcPct val="140008"/>
              </a:lnSpc>
              <a:spcBef>
                <a:spcPts val="0"/>
              </a:spcBef>
              <a:spcAft>
                <a:spcPts val="0"/>
              </a:spcAft>
              <a:buNone/>
            </a:pPr>
            <a:r>
              <a:rPr lang="fi-FI" sz="2400" b="1" i="0" u="none" strike="noStrike" cap="none" dirty="0">
                <a:solidFill>
                  <a:srgbClr val="F8FDFF"/>
                </a:solidFill>
                <a:latin typeface="Montserrat"/>
                <a:ea typeface="Montserrat"/>
                <a:cs typeface="Montserrat"/>
                <a:sym typeface="Montserrat"/>
              </a:rPr>
              <a:t>GROUP - 2</a:t>
            </a:r>
          </a:p>
          <a:p>
            <a:pPr marL="0" marR="0" lvl="0" indent="0" algn="l" rtl="0">
              <a:lnSpc>
                <a:spcPct val="140008"/>
              </a:lnSpc>
              <a:spcBef>
                <a:spcPts val="0"/>
              </a:spcBef>
              <a:spcAft>
                <a:spcPts val="0"/>
              </a:spcAft>
              <a:buNone/>
            </a:pPr>
            <a:r>
              <a:rPr lang="fi-FI" sz="2400" b="0" i="0" u="none" strike="noStrike" cap="none" dirty="0">
                <a:solidFill>
                  <a:srgbClr val="F8FDFF"/>
                </a:solidFill>
                <a:latin typeface="Montserrat"/>
                <a:ea typeface="Montserrat"/>
                <a:cs typeface="Montserrat"/>
                <a:sym typeface="Montserrat"/>
              </a:rPr>
              <a:t>Ankith Gundeboina</a:t>
            </a:r>
          </a:p>
          <a:p>
            <a:pPr marL="0" marR="0" lvl="0" indent="0" algn="l" rtl="0">
              <a:lnSpc>
                <a:spcPct val="140008"/>
              </a:lnSpc>
              <a:spcBef>
                <a:spcPts val="0"/>
              </a:spcBef>
              <a:spcAft>
                <a:spcPts val="0"/>
              </a:spcAft>
              <a:buNone/>
            </a:pPr>
            <a:r>
              <a:rPr lang="fi-FI" sz="2400" b="0" i="0" u="none" strike="noStrike" cap="none" dirty="0">
                <a:solidFill>
                  <a:srgbClr val="F8FDFF"/>
                </a:solidFill>
                <a:latin typeface="Montserrat"/>
                <a:ea typeface="Montserrat"/>
                <a:cs typeface="Montserrat"/>
                <a:sym typeface="Montserrat"/>
              </a:rPr>
              <a:t>Avinash Appineni</a:t>
            </a:r>
            <a:br>
              <a:rPr lang="fi-FI" sz="2400" b="0" i="0" u="none" strike="noStrike" cap="none" dirty="0">
                <a:solidFill>
                  <a:srgbClr val="F8FDFF"/>
                </a:solidFill>
                <a:latin typeface="Montserrat"/>
                <a:ea typeface="Montserrat"/>
                <a:cs typeface="Montserrat"/>
                <a:sym typeface="Montserrat"/>
              </a:rPr>
            </a:br>
            <a:r>
              <a:rPr lang="fi-FI" sz="2400" b="0" i="0" u="none" strike="noStrike" cap="none" dirty="0">
                <a:solidFill>
                  <a:srgbClr val="F8FDFF"/>
                </a:solidFill>
                <a:latin typeface="Montserrat"/>
                <a:ea typeface="Montserrat"/>
                <a:cs typeface="Montserrat"/>
                <a:sym typeface="Montserrat"/>
              </a:rPr>
              <a:t>Pavan Kumar Pula</a:t>
            </a:r>
            <a:br>
              <a:rPr lang="fi-FI" sz="2400" b="0" i="0" u="none" strike="noStrike" cap="none" dirty="0">
                <a:solidFill>
                  <a:srgbClr val="F8FDFF"/>
                </a:solidFill>
                <a:latin typeface="Montserrat"/>
                <a:ea typeface="Montserrat"/>
                <a:cs typeface="Montserrat"/>
                <a:sym typeface="Montserrat"/>
              </a:rPr>
            </a:br>
            <a:r>
              <a:rPr lang="fi-FI" sz="2400" b="0" i="0" u="none" strike="noStrike" cap="none" dirty="0">
                <a:solidFill>
                  <a:srgbClr val="F8FDFF"/>
                </a:solidFill>
                <a:latin typeface="Montserrat"/>
                <a:ea typeface="Montserrat"/>
                <a:cs typeface="Montserrat"/>
                <a:sym typeface="Montserrat"/>
              </a:rPr>
              <a:t>Pavan Sai Teja Kokkura</a:t>
            </a:r>
          </a:p>
        </p:txBody>
      </p:sp>
      <p:pic>
        <p:nvPicPr>
          <p:cNvPr id="59" name="Google Shape;59;p11"/>
          <p:cNvPicPr preferRelativeResize="0"/>
          <p:nvPr/>
        </p:nvPicPr>
        <p:blipFill>
          <a:blip r:embed="rId3">
            <a:alphaModFix/>
          </a:blip>
          <a:stretch>
            <a:fillRect/>
          </a:stretch>
        </p:blipFill>
        <p:spPr>
          <a:xfrm>
            <a:off x="4324975" y="-603875"/>
            <a:ext cx="5873350" cy="3690659"/>
          </a:xfrm>
          <a:prstGeom prst="rect">
            <a:avLst/>
          </a:prstGeom>
          <a:noFill/>
          <a:ln>
            <a:noFill/>
          </a:ln>
        </p:spPr>
      </p:pic>
      <p:pic>
        <p:nvPicPr>
          <p:cNvPr id="60" name="Google Shape;60;p11"/>
          <p:cNvPicPr preferRelativeResize="0"/>
          <p:nvPr/>
        </p:nvPicPr>
        <p:blipFill>
          <a:blip r:embed="rId4">
            <a:alphaModFix/>
          </a:blip>
          <a:stretch>
            <a:fillRect/>
          </a:stretch>
        </p:blipFill>
        <p:spPr>
          <a:xfrm>
            <a:off x="848475" y="720800"/>
            <a:ext cx="3068725" cy="1741325"/>
          </a:xfrm>
          <a:prstGeom prst="rect">
            <a:avLst/>
          </a:prstGeom>
          <a:noFill/>
          <a:ln>
            <a:noFill/>
          </a:ln>
        </p:spPr>
      </p:pic>
      <p:pic>
        <p:nvPicPr>
          <p:cNvPr id="61" name="Google Shape;61;p11"/>
          <p:cNvPicPr preferRelativeResize="0"/>
          <p:nvPr/>
        </p:nvPicPr>
        <p:blipFill>
          <a:blip r:embed="rId5">
            <a:alphaModFix/>
          </a:blip>
          <a:stretch>
            <a:fillRect/>
          </a:stretch>
        </p:blipFill>
        <p:spPr>
          <a:xfrm>
            <a:off x="11011647" y="487375"/>
            <a:ext cx="6871542" cy="2941625"/>
          </a:xfrm>
          <a:prstGeom prst="rect">
            <a:avLst/>
          </a:prstGeom>
          <a:noFill/>
          <a:ln>
            <a:noFill/>
          </a:ln>
        </p:spPr>
      </p:pic>
      <p:pic>
        <p:nvPicPr>
          <p:cNvPr id="62" name="Google Shape;62;p11"/>
          <p:cNvPicPr preferRelativeResize="0"/>
          <p:nvPr/>
        </p:nvPicPr>
        <p:blipFill>
          <a:blip r:embed="rId6">
            <a:alphaModFix/>
          </a:blip>
          <a:stretch>
            <a:fillRect/>
          </a:stretch>
        </p:blipFill>
        <p:spPr>
          <a:xfrm>
            <a:off x="10583325" y="2904325"/>
            <a:ext cx="7539774" cy="73004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0D4F8"/>
        </a:solidFill>
        <a:effectLst/>
      </p:bgPr>
    </p:bg>
    <p:spTree>
      <p:nvGrpSpPr>
        <p:cNvPr id="1" name="Shape 116"/>
        <p:cNvGrpSpPr/>
        <p:nvPr/>
      </p:nvGrpSpPr>
      <p:grpSpPr>
        <a:xfrm>
          <a:off x="0" y="0"/>
          <a:ext cx="0" cy="0"/>
          <a:chOff x="0" y="0"/>
          <a:chExt cx="0" cy="0"/>
        </a:xfrm>
      </p:grpSpPr>
      <p:sp>
        <p:nvSpPr>
          <p:cNvPr id="117" name="Google Shape;117;p15"/>
          <p:cNvSpPr txBox="1"/>
          <p:nvPr/>
        </p:nvSpPr>
        <p:spPr>
          <a:xfrm>
            <a:off x="11342491" y="1300804"/>
            <a:ext cx="5916809" cy="265919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1" i="0" u="none" strike="noStrike" cap="none" dirty="0">
                <a:solidFill>
                  <a:srgbClr val="1E3B62"/>
                </a:solidFill>
                <a:latin typeface="Montserrat"/>
                <a:ea typeface="Montserrat"/>
                <a:cs typeface="Montserrat"/>
                <a:sym typeface="Montserrat"/>
              </a:rPr>
              <a:t>RESEARCH QUESTIONS</a:t>
            </a:r>
            <a:endParaRPr sz="7200" dirty="0"/>
          </a:p>
        </p:txBody>
      </p:sp>
      <p:pic>
        <p:nvPicPr>
          <p:cNvPr id="122" name="Google Shape;122;p15"/>
          <p:cNvPicPr preferRelativeResize="0"/>
          <p:nvPr/>
        </p:nvPicPr>
        <p:blipFill>
          <a:blip r:embed="rId3">
            <a:alphaModFix/>
          </a:blip>
          <a:stretch>
            <a:fillRect/>
          </a:stretch>
        </p:blipFill>
        <p:spPr>
          <a:xfrm>
            <a:off x="-5418423" y="0"/>
            <a:ext cx="16760924" cy="10982998"/>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B3B8A-9C52-6CD6-F400-704EF45004E1}"/>
              </a:ext>
            </a:extLst>
          </p:cNvPr>
          <p:cNvSpPr>
            <a:spLocks noGrp="1"/>
          </p:cNvSpPr>
          <p:nvPr>
            <p:ph type="title"/>
          </p:nvPr>
        </p:nvSpPr>
        <p:spPr/>
        <p:txBody>
          <a:bodyPr>
            <a:noAutofit/>
          </a:bodyPr>
          <a:lstStyle/>
          <a:p>
            <a:r>
              <a:rPr lang="en-US" sz="3200" b="1" dirty="0">
                <a:effectLst/>
                <a:latin typeface="Montserrat" panose="00000500000000000000" pitchFamily="2" charset="0"/>
                <a:ea typeface="Calibri" panose="020F0502020204030204" pitchFamily="34" charset="0"/>
                <a:cs typeface="Times New Roman" panose="02020603050405020304" pitchFamily="18" charset="0"/>
              </a:rPr>
              <a:t>1. Can we predict whether a flight will be canceled based on factors like carrier, weather conditions, NAS issues, and airport location?</a:t>
            </a:r>
            <a:endParaRPr lang="en-US" sz="3200" dirty="0">
              <a:latin typeface="Montserrat" panose="00000500000000000000" pitchFamily="2" charset="0"/>
            </a:endParaRPr>
          </a:p>
        </p:txBody>
      </p:sp>
      <p:sp>
        <p:nvSpPr>
          <p:cNvPr id="3" name="Text Placeholder 2">
            <a:extLst>
              <a:ext uri="{FF2B5EF4-FFF2-40B4-BE49-F238E27FC236}">
                <a16:creationId xmlns:a16="http://schemas.microsoft.com/office/drawing/2014/main" id="{9B0A78FD-75A2-CFD1-05ED-EEB9105AE53C}"/>
              </a:ext>
            </a:extLst>
          </p:cNvPr>
          <p:cNvSpPr>
            <a:spLocks noGrp="1"/>
          </p:cNvSpPr>
          <p:nvPr>
            <p:ph type="body" idx="1"/>
          </p:nvPr>
        </p:nvSpPr>
        <p:spPr>
          <a:xfrm>
            <a:off x="5029200" y="3135614"/>
            <a:ext cx="8229600" cy="6163189"/>
          </a:xfrm>
        </p:spPr>
        <p:txBody>
          <a:bodyPr>
            <a:normAutofit fontScale="70000" lnSpcReduction="20000"/>
          </a:bodyPr>
          <a:lstStyle/>
          <a:p>
            <a:pPr marL="114300" indent="0">
              <a:lnSpc>
                <a:spcPct val="160000"/>
              </a:lnSpc>
              <a:buNone/>
            </a:pPr>
            <a:r>
              <a:rPr lang="en-US" b="1" dirty="0">
                <a:solidFill>
                  <a:schemeClr val="tx1"/>
                </a:solidFill>
              </a:rPr>
              <a:t>Model Used: </a:t>
            </a:r>
            <a:r>
              <a:rPr lang="en-US" dirty="0">
                <a:solidFill>
                  <a:schemeClr val="tx1"/>
                </a:solidFill>
              </a:rPr>
              <a:t>Random Forest Classifier</a:t>
            </a:r>
          </a:p>
          <a:p>
            <a:pPr>
              <a:lnSpc>
                <a:spcPct val="160000"/>
              </a:lnSpc>
            </a:pPr>
            <a:r>
              <a:rPr lang="en-US" dirty="0">
                <a:solidFill>
                  <a:schemeClr val="tx1"/>
                </a:solidFill>
              </a:rPr>
              <a:t>Target variable: </a:t>
            </a:r>
            <a:r>
              <a:rPr lang="en-US" dirty="0" err="1">
                <a:solidFill>
                  <a:schemeClr val="tx1"/>
                </a:solidFill>
              </a:rPr>
              <a:t>arr_cancelled</a:t>
            </a:r>
            <a:r>
              <a:rPr lang="en-US" dirty="0">
                <a:solidFill>
                  <a:schemeClr val="tx1"/>
                </a:solidFill>
              </a:rPr>
              <a:t> (Flight Cancellation)</a:t>
            </a:r>
          </a:p>
          <a:p>
            <a:pPr>
              <a:lnSpc>
                <a:spcPct val="160000"/>
              </a:lnSpc>
            </a:pPr>
            <a:r>
              <a:rPr lang="en-US" dirty="0">
                <a:solidFill>
                  <a:schemeClr val="tx1"/>
                </a:solidFill>
              </a:rPr>
              <a:t>Included variables:</a:t>
            </a:r>
          </a:p>
          <a:p>
            <a:pPr>
              <a:lnSpc>
                <a:spcPct val="160000"/>
              </a:lnSpc>
            </a:pPr>
            <a:r>
              <a:rPr lang="en-US" i="1" dirty="0">
                <a:solidFill>
                  <a:schemeClr val="tx1"/>
                </a:solidFill>
              </a:rPr>
              <a:t>Time-related: </a:t>
            </a:r>
            <a:r>
              <a:rPr lang="en-US" dirty="0">
                <a:solidFill>
                  <a:schemeClr val="tx1"/>
                </a:solidFill>
              </a:rPr>
              <a:t>Total Time, Arrival Time Lasted</a:t>
            </a:r>
          </a:p>
          <a:p>
            <a:pPr>
              <a:lnSpc>
                <a:spcPct val="160000"/>
              </a:lnSpc>
            </a:pPr>
            <a:r>
              <a:rPr lang="en-US" i="1" dirty="0">
                <a:solidFill>
                  <a:schemeClr val="tx1"/>
                </a:solidFill>
              </a:rPr>
              <a:t>Frequency-related: </a:t>
            </a:r>
            <a:r>
              <a:rPr lang="en-US" dirty="0">
                <a:solidFill>
                  <a:schemeClr val="tx1"/>
                </a:solidFill>
              </a:rPr>
              <a:t>Arrival Carrier Frequency, Number of Arriving Flights</a:t>
            </a:r>
          </a:p>
          <a:p>
            <a:pPr>
              <a:lnSpc>
                <a:spcPct val="160000"/>
              </a:lnSpc>
            </a:pPr>
            <a:r>
              <a:rPr lang="en-US" i="1" dirty="0">
                <a:solidFill>
                  <a:schemeClr val="tx1"/>
                </a:solidFill>
              </a:rPr>
              <a:t>Delay counts: </a:t>
            </a:r>
            <a:r>
              <a:rPr lang="en-US" dirty="0" err="1">
                <a:solidFill>
                  <a:schemeClr val="tx1"/>
                </a:solidFill>
              </a:rPr>
              <a:t>carrier_ct</a:t>
            </a:r>
            <a:r>
              <a:rPr lang="en-US" dirty="0">
                <a:solidFill>
                  <a:schemeClr val="tx1"/>
                </a:solidFill>
              </a:rPr>
              <a:t>, </a:t>
            </a:r>
            <a:r>
              <a:rPr lang="en-US" dirty="0" err="1">
                <a:solidFill>
                  <a:schemeClr val="tx1"/>
                </a:solidFill>
              </a:rPr>
              <a:t>weather_ct</a:t>
            </a:r>
            <a:r>
              <a:rPr lang="en-US" dirty="0">
                <a:solidFill>
                  <a:schemeClr val="tx1"/>
                </a:solidFill>
              </a:rPr>
              <a:t>, etc.</a:t>
            </a:r>
          </a:p>
          <a:p>
            <a:pPr marL="114300" indent="0">
              <a:lnSpc>
                <a:spcPct val="160000"/>
              </a:lnSpc>
              <a:buNone/>
            </a:pPr>
            <a:r>
              <a:rPr lang="en-US" b="1" dirty="0">
                <a:solidFill>
                  <a:schemeClr val="tx1"/>
                </a:solidFill>
              </a:rPr>
              <a:t>Data Split:</a:t>
            </a:r>
          </a:p>
          <a:p>
            <a:pPr>
              <a:lnSpc>
                <a:spcPct val="160000"/>
              </a:lnSpc>
            </a:pPr>
            <a:r>
              <a:rPr lang="en-US" dirty="0">
                <a:solidFill>
                  <a:schemeClr val="tx1"/>
                </a:solidFill>
              </a:rPr>
              <a:t>80% Training, 20% Testing</a:t>
            </a:r>
          </a:p>
          <a:p>
            <a:pPr>
              <a:lnSpc>
                <a:spcPct val="160000"/>
              </a:lnSpc>
            </a:pPr>
            <a:r>
              <a:rPr lang="en-US" i="1" dirty="0">
                <a:solidFill>
                  <a:schemeClr val="tx1"/>
                </a:solidFill>
              </a:rPr>
              <a:t>Model Accuracy: </a:t>
            </a:r>
            <a:r>
              <a:rPr lang="en-US" dirty="0">
                <a:solidFill>
                  <a:schemeClr val="tx1"/>
                </a:solidFill>
              </a:rPr>
              <a:t>97.52%</a:t>
            </a:r>
          </a:p>
          <a:p>
            <a:pPr marL="114300" indent="0">
              <a:lnSpc>
                <a:spcPct val="160000"/>
              </a:lnSpc>
              <a:buNone/>
            </a:pPr>
            <a:r>
              <a:rPr lang="en-US" b="1" dirty="0">
                <a:solidFill>
                  <a:schemeClr val="tx1"/>
                </a:solidFill>
              </a:rPr>
              <a:t>Key Insights:</a:t>
            </a:r>
          </a:p>
          <a:p>
            <a:pPr>
              <a:lnSpc>
                <a:spcPct val="160000"/>
              </a:lnSpc>
            </a:pPr>
            <a:r>
              <a:rPr lang="en-US" dirty="0">
                <a:solidFill>
                  <a:schemeClr val="tx1"/>
                </a:solidFill>
              </a:rPr>
              <a:t>Carrier-specific delays (</a:t>
            </a:r>
            <a:r>
              <a:rPr lang="en-US" dirty="0" err="1">
                <a:solidFill>
                  <a:schemeClr val="tx1"/>
                </a:solidFill>
              </a:rPr>
              <a:t>carrier_ct</a:t>
            </a:r>
            <a:r>
              <a:rPr lang="en-US" dirty="0">
                <a:solidFill>
                  <a:schemeClr val="tx1"/>
                </a:solidFill>
              </a:rPr>
              <a:t>) have the highest importance.</a:t>
            </a:r>
          </a:p>
          <a:p>
            <a:pPr>
              <a:lnSpc>
                <a:spcPct val="160000"/>
              </a:lnSpc>
            </a:pPr>
            <a:r>
              <a:rPr lang="en-US" dirty="0">
                <a:solidFill>
                  <a:schemeClr val="tx1"/>
                </a:solidFill>
              </a:rPr>
              <a:t>Strong correlation between carrier delays and cancellation rates across airlines.</a:t>
            </a:r>
          </a:p>
        </p:txBody>
      </p:sp>
      <p:pic>
        <p:nvPicPr>
          <p:cNvPr id="4" name="Picture 3" descr="A screenshot of a computer&#10;&#10;Description automatically generated">
            <a:extLst>
              <a:ext uri="{FF2B5EF4-FFF2-40B4-BE49-F238E27FC236}">
                <a16:creationId xmlns:a16="http://schemas.microsoft.com/office/drawing/2014/main" id="{21EAD2B1-D9AF-0867-21B5-CE8B82322077}"/>
              </a:ext>
            </a:extLst>
          </p:cNvPr>
          <p:cNvPicPr>
            <a:picLocks noChangeAspect="1"/>
          </p:cNvPicPr>
          <p:nvPr/>
        </p:nvPicPr>
        <p:blipFill>
          <a:blip r:embed="rId2">
            <a:extLst>
              <a:ext uri="{28A0092B-C50C-407E-A947-70E740481C1C}">
                <a14:useLocalDpi xmlns:a14="http://schemas.microsoft.com/office/drawing/2010/main" val="0"/>
              </a:ext>
            </a:extLst>
          </a:blip>
          <a:srcRect l="8776" r="17375"/>
          <a:stretch/>
        </p:blipFill>
        <p:spPr>
          <a:xfrm>
            <a:off x="12838812" y="5587569"/>
            <a:ext cx="5359977" cy="2218284"/>
          </a:xfrm>
          <a:prstGeom prst="rect">
            <a:avLst/>
          </a:prstGeom>
        </p:spPr>
      </p:pic>
      <p:pic>
        <p:nvPicPr>
          <p:cNvPr id="5" name="Picture 4">
            <a:extLst>
              <a:ext uri="{FF2B5EF4-FFF2-40B4-BE49-F238E27FC236}">
                <a16:creationId xmlns:a16="http://schemas.microsoft.com/office/drawing/2014/main" id="{B2093889-1422-BD86-9A0F-0515DEE1A763}"/>
              </a:ext>
            </a:extLst>
          </p:cNvPr>
          <p:cNvPicPr>
            <a:picLocks noChangeAspect="1"/>
          </p:cNvPicPr>
          <p:nvPr/>
        </p:nvPicPr>
        <p:blipFill>
          <a:blip r:embed="rId3">
            <a:extLst>
              <a:ext uri="{28A0092B-C50C-407E-A947-70E740481C1C}">
                <a14:useLocalDpi xmlns:a14="http://schemas.microsoft.com/office/drawing/2010/main" val="0"/>
              </a:ext>
            </a:extLst>
          </a:blip>
          <a:srcRect l="5086" r="11544"/>
          <a:stretch/>
        </p:blipFill>
        <p:spPr>
          <a:xfrm>
            <a:off x="12838813" y="8879650"/>
            <a:ext cx="5359977" cy="1237234"/>
          </a:xfrm>
          <a:prstGeom prst="rect">
            <a:avLst/>
          </a:prstGeom>
        </p:spPr>
      </p:pic>
    </p:spTree>
    <p:extLst>
      <p:ext uri="{BB962C8B-B14F-4D97-AF65-F5344CB8AC3E}">
        <p14:creationId xmlns:p14="http://schemas.microsoft.com/office/powerpoint/2010/main" val="40829829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6F01493-96C2-64A3-9EA0-C99FC765703E}"/>
              </a:ext>
            </a:extLst>
          </p:cNvPr>
          <p:cNvSpPr>
            <a:spLocks noGrp="1" noChangeArrowheads="1"/>
          </p:cNvSpPr>
          <p:nvPr>
            <p:ph type="body" idx="1"/>
          </p:nvPr>
        </p:nvSpPr>
        <p:spPr bwMode="auto">
          <a:xfrm>
            <a:off x="4722541" y="1281763"/>
            <a:ext cx="8842917" cy="2839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rPr>
              <a:t>Visualization</a:t>
            </a:r>
            <a:r>
              <a:rPr kumimoji="0" lang="en-US" altLang="en-US" sz="1700" b="0" i="0" u="none" strike="noStrike" cap="none" normalizeH="0" baseline="0" dirty="0">
                <a:ln>
                  <a:noFill/>
                </a:ln>
                <a:solidFill>
                  <a:schemeClr val="tx1"/>
                </a:solidFill>
                <a:effectLst/>
                <a:latin typeface="Montserrat" panose="00000500000000000000" pitchFamily="2" charset="0"/>
              </a:rPr>
              <a:t>: Bar Chart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Montserrat" panose="00000500000000000000" pitchFamily="2" charset="0"/>
              </a:rPr>
              <a:t>Represents </a:t>
            </a:r>
            <a:r>
              <a:rPr kumimoji="0" lang="en-US" altLang="en-US" sz="1700" i="1" u="none" strike="noStrike" cap="none" normalizeH="0" baseline="0" dirty="0">
                <a:ln>
                  <a:noFill/>
                </a:ln>
                <a:solidFill>
                  <a:schemeClr val="tx1"/>
                </a:solidFill>
                <a:effectLst/>
                <a:latin typeface="Montserrat" panose="00000500000000000000" pitchFamily="2" charset="0"/>
              </a:rPr>
              <a:t>Feature Importance </a:t>
            </a:r>
            <a:r>
              <a:rPr kumimoji="0" lang="en-US" altLang="en-US" sz="1700" b="0" i="0" u="none" strike="noStrike" cap="none" normalizeH="0" baseline="0" dirty="0">
                <a:ln>
                  <a:noFill/>
                </a:ln>
                <a:solidFill>
                  <a:schemeClr val="tx1"/>
                </a:solidFill>
                <a:effectLst/>
                <a:latin typeface="Montserrat" panose="00000500000000000000" pitchFamily="2" charset="0"/>
              </a:rPr>
              <a:t>in predicting flight cancellations</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rPr>
              <a:t>Axes</a:t>
            </a:r>
            <a:r>
              <a:rPr kumimoji="0" lang="en-US" altLang="en-US" sz="1700" b="0" i="0" u="none" strike="noStrike" cap="none" normalizeH="0" baseline="0" dirty="0">
                <a:ln>
                  <a:noFill/>
                </a:ln>
                <a:solidFill>
                  <a:schemeClr val="tx1"/>
                </a:solidFill>
                <a:effectLst/>
                <a:latin typeface="Montserrat" panose="00000500000000000000" pitchFamily="2"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i="1" u="none" strike="noStrike" cap="none" normalizeH="0" baseline="0" dirty="0">
                <a:ln>
                  <a:noFill/>
                </a:ln>
                <a:solidFill>
                  <a:schemeClr val="tx1"/>
                </a:solidFill>
                <a:effectLst/>
                <a:latin typeface="Montserrat" panose="00000500000000000000" pitchFamily="2" charset="0"/>
              </a:rPr>
              <a:t>Y-axis: </a:t>
            </a:r>
            <a:r>
              <a:rPr kumimoji="0" lang="en-US" altLang="en-US" sz="1700" b="0" i="0" u="none" strike="noStrike" cap="none" normalizeH="0" baseline="0" dirty="0">
                <a:ln>
                  <a:noFill/>
                </a:ln>
                <a:solidFill>
                  <a:schemeClr val="tx1"/>
                </a:solidFill>
                <a:effectLst/>
                <a:latin typeface="Montserrat" panose="00000500000000000000" pitchFamily="2" charset="0"/>
              </a:rPr>
              <a:t>Features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i="1" u="none" strike="noStrike" cap="none" normalizeH="0" baseline="0" dirty="0">
                <a:ln>
                  <a:noFill/>
                </a:ln>
                <a:solidFill>
                  <a:schemeClr val="tx1"/>
                </a:solidFill>
                <a:effectLst/>
                <a:latin typeface="Montserrat" panose="00000500000000000000" pitchFamily="2" charset="0"/>
              </a:rPr>
              <a:t>X-axis: </a:t>
            </a:r>
            <a:r>
              <a:rPr kumimoji="0" lang="en-US" altLang="en-US" sz="1700" b="0" i="0" u="none" strike="noStrike" cap="none" normalizeH="0" baseline="0" dirty="0">
                <a:ln>
                  <a:noFill/>
                </a:ln>
                <a:solidFill>
                  <a:schemeClr val="tx1"/>
                </a:solidFill>
                <a:effectLst/>
                <a:latin typeface="Montserrat" panose="00000500000000000000" pitchFamily="2" charset="0"/>
              </a:rPr>
              <a:t>Importance Scores (assigned by Random Forest Classifier)</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rPr>
              <a:t>Purpose</a:t>
            </a:r>
            <a:r>
              <a:rPr kumimoji="0" lang="en-US" altLang="en-US" sz="1700" b="0" i="0" u="none" strike="noStrike" cap="none" normalizeH="0" baseline="0" dirty="0">
                <a:ln>
                  <a:noFill/>
                </a:ln>
                <a:solidFill>
                  <a:schemeClr val="tx1"/>
                </a:solidFill>
                <a:effectLst/>
                <a:latin typeface="Montserrat" panose="00000500000000000000" pitchFamily="2" charset="0"/>
              </a:rPr>
              <a:t>: Highlights the </a:t>
            </a:r>
            <a:r>
              <a:rPr kumimoji="0" lang="en-US" altLang="en-US" sz="1700" i="1" u="none" strike="noStrike" cap="none" normalizeH="0" baseline="0" dirty="0">
                <a:ln>
                  <a:noFill/>
                </a:ln>
                <a:solidFill>
                  <a:schemeClr val="tx1"/>
                </a:solidFill>
                <a:effectLst/>
                <a:latin typeface="Montserrat" panose="00000500000000000000" pitchFamily="2" charset="0"/>
              </a:rPr>
              <a:t>contribution of each feature </a:t>
            </a:r>
            <a:r>
              <a:rPr kumimoji="0" lang="en-US" altLang="en-US" sz="1700" b="0" i="0" u="none" strike="noStrike" cap="none" normalizeH="0" baseline="0" dirty="0">
                <a:ln>
                  <a:noFill/>
                </a:ln>
                <a:solidFill>
                  <a:schemeClr val="tx1"/>
                </a:solidFill>
                <a:effectLst/>
                <a:latin typeface="Montserrat" panose="00000500000000000000" pitchFamily="2" charset="0"/>
              </a:rPr>
              <a:t>to the model's predictions. </a:t>
            </a:r>
          </a:p>
        </p:txBody>
      </p:sp>
      <p:pic>
        <p:nvPicPr>
          <p:cNvPr id="5" name="Picture 4">
            <a:extLst>
              <a:ext uri="{FF2B5EF4-FFF2-40B4-BE49-F238E27FC236}">
                <a16:creationId xmlns:a16="http://schemas.microsoft.com/office/drawing/2014/main" id="{B1DF9DAA-60B2-12C9-C22A-0E56A2214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3885" y="4899869"/>
            <a:ext cx="9640230" cy="5202288"/>
          </a:xfrm>
          <a:prstGeom prst="rect">
            <a:avLst/>
          </a:prstGeom>
        </p:spPr>
      </p:pic>
    </p:spTree>
    <p:extLst>
      <p:ext uri="{BB962C8B-B14F-4D97-AF65-F5344CB8AC3E}">
        <p14:creationId xmlns:p14="http://schemas.microsoft.com/office/powerpoint/2010/main" val="41264481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2FA4F-528B-58D0-B0E5-9DCBB7A4FCF7}"/>
              </a:ext>
            </a:extLst>
          </p:cNvPr>
          <p:cNvSpPr>
            <a:spLocks noGrp="1"/>
          </p:cNvSpPr>
          <p:nvPr>
            <p:ph type="title"/>
          </p:nvPr>
        </p:nvSpPr>
        <p:spPr/>
        <p:txBody>
          <a:bodyPr>
            <a:noAutofit/>
          </a:bodyPr>
          <a:lstStyle/>
          <a:p>
            <a:r>
              <a:rPr lang="en-US" sz="3200" b="1" kern="100" dirty="0">
                <a:effectLst/>
                <a:latin typeface="Montserrat" panose="00000500000000000000" pitchFamily="2" charset="0"/>
                <a:ea typeface="Calibri" panose="020F0502020204030204" pitchFamily="34" charset="0"/>
                <a:cs typeface="Times New Roman" panose="02020603050405020304" pitchFamily="18" charset="0"/>
              </a:rPr>
              <a:t>2. Can we predict the likelihood of a flight being delayed by more than 15 minutes using variables like the airline, month, weather conditions, and NAS issues?</a:t>
            </a:r>
            <a:endParaRPr lang="en-US" sz="3200" dirty="0">
              <a:latin typeface="Montserrat" panose="00000500000000000000" pitchFamily="2" charset="0"/>
            </a:endParaRPr>
          </a:p>
        </p:txBody>
      </p:sp>
      <p:sp>
        <p:nvSpPr>
          <p:cNvPr id="4" name="Rectangle 1">
            <a:extLst>
              <a:ext uri="{FF2B5EF4-FFF2-40B4-BE49-F238E27FC236}">
                <a16:creationId xmlns:a16="http://schemas.microsoft.com/office/drawing/2014/main" id="{F365CA65-509C-9E2F-8D4C-E2A6EB281016}"/>
              </a:ext>
            </a:extLst>
          </p:cNvPr>
          <p:cNvSpPr>
            <a:spLocks noGrp="1" noChangeArrowheads="1"/>
          </p:cNvSpPr>
          <p:nvPr>
            <p:ph type="body" idx="1"/>
          </p:nvPr>
        </p:nvSpPr>
        <p:spPr bwMode="auto">
          <a:xfrm>
            <a:off x="4888913" y="3527673"/>
            <a:ext cx="8510173"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rPr>
              <a:t>Model Used</a:t>
            </a:r>
            <a:r>
              <a:rPr kumimoji="0" lang="en-US" altLang="en-US" sz="1700" b="0" i="0" u="none" strike="noStrike" cap="none" normalizeH="0" baseline="0" dirty="0">
                <a:ln>
                  <a:noFill/>
                </a:ln>
                <a:solidFill>
                  <a:schemeClr val="tx1"/>
                </a:solidFill>
                <a:effectLst/>
                <a:latin typeface="Montserrat" panose="00000500000000000000" pitchFamily="2" charset="0"/>
              </a:rPr>
              <a:t>: Gradient Boosting Classifier</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i="1" u="none" strike="noStrike" cap="none" normalizeH="0" baseline="0" dirty="0">
                <a:ln>
                  <a:noFill/>
                </a:ln>
                <a:solidFill>
                  <a:schemeClr val="tx1"/>
                </a:solidFill>
                <a:effectLst/>
                <a:latin typeface="Montserrat" panose="00000500000000000000" pitchFamily="2" charset="0"/>
              </a:rPr>
              <a:t>Target: </a:t>
            </a:r>
            <a:r>
              <a:rPr kumimoji="0" lang="en-US" altLang="en-US" sz="1700" b="0" i="0" u="none" strike="noStrike" cap="none" normalizeH="0" baseline="0" dirty="0">
                <a:ln>
                  <a:noFill/>
                </a:ln>
                <a:solidFill>
                  <a:schemeClr val="tx1"/>
                </a:solidFill>
                <a:effectLst/>
                <a:latin typeface="Montserrat" panose="00000500000000000000" pitchFamily="2" charset="0"/>
              </a:rPr>
              <a:t>Predicting flight delays over 15 minutes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i="1" u="none" strike="noStrike" cap="none" normalizeH="0" baseline="0" dirty="0">
                <a:ln>
                  <a:noFill/>
                </a:ln>
                <a:solidFill>
                  <a:schemeClr val="tx1"/>
                </a:solidFill>
                <a:effectLst/>
                <a:latin typeface="Montserrat" panose="00000500000000000000" pitchFamily="2" charset="0"/>
              </a:rPr>
              <a:t>Key Features: </a:t>
            </a:r>
            <a:r>
              <a:rPr kumimoji="0" lang="en-US" altLang="en-US" sz="1700" b="0" i="0" u="none" strike="noStrike" cap="none" normalizeH="0" baseline="0" dirty="0">
                <a:ln>
                  <a:noFill/>
                </a:ln>
                <a:solidFill>
                  <a:schemeClr val="tx1"/>
                </a:solidFill>
                <a:effectLst/>
                <a:latin typeface="Montserrat" panose="00000500000000000000" pitchFamily="2" charset="0"/>
              </a:rPr>
              <a:t>Month, carrier, airport, and delay counts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i="1" u="none" strike="noStrike" cap="none" normalizeH="0" baseline="0" dirty="0">
                <a:ln>
                  <a:noFill/>
                </a:ln>
                <a:solidFill>
                  <a:schemeClr val="tx1"/>
                </a:solidFill>
                <a:effectLst/>
                <a:latin typeface="Montserrat" panose="00000500000000000000" pitchFamily="2" charset="0"/>
              </a:rPr>
              <a:t>Accuracy: </a:t>
            </a:r>
            <a:r>
              <a:rPr kumimoji="0" lang="en-US" altLang="en-US" sz="1700" b="0" i="0" u="none" strike="noStrike" cap="none" normalizeH="0" baseline="0" dirty="0">
                <a:ln>
                  <a:noFill/>
                </a:ln>
                <a:solidFill>
                  <a:schemeClr val="tx1"/>
                </a:solidFill>
                <a:effectLst/>
                <a:latin typeface="Montserrat" panose="00000500000000000000" pitchFamily="2" charset="0"/>
              </a:rPr>
              <a:t>91% with </a:t>
            </a:r>
            <a:r>
              <a:rPr kumimoji="0" lang="en-US" altLang="en-US" sz="1700" b="0" i="0" u="none" strike="noStrike" cap="none" normalizeH="0" baseline="0" dirty="0" err="1">
                <a:ln>
                  <a:noFill/>
                </a:ln>
                <a:solidFill>
                  <a:schemeClr val="tx1"/>
                </a:solidFill>
                <a:effectLst/>
                <a:latin typeface="Montserrat" panose="00000500000000000000" pitchFamily="2" charset="0"/>
              </a:rPr>
              <a:t>LightGBM</a:t>
            </a:r>
            <a:r>
              <a:rPr kumimoji="0" lang="en-US" altLang="en-US" sz="1700" b="0" i="0" u="none" strike="noStrike" cap="none" normalizeH="0" baseline="0" dirty="0">
                <a:ln>
                  <a:noFill/>
                </a:ln>
                <a:solidFill>
                  <a:schemeClr val="tx1"/>
                </a:solidFill>
                <a:effectLst/>
                <a:latin typeface="Montserrat" panose="00000500000000000000" pitchFamily="2" charset="0"/>
              </a:rPr>
              <a:t> Classifier (100 estimators)</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rPr>
              <a:t>Main Findings</a:t>
            </a:r>
            <a:r>
              <a:rPr kumimoji="0" lang="en-US" altLang="en-US" sz="1700" b="0" i="0" u="none" strike="noStrike" cap="none" normalizeH="0" baseline="0" dirty="0">
                <a:ln>
                  <a:noFill/>
                </a:ln>
                <a:solidFill>
                  <a:schemeClr val="tx1"/>
                </a:solidFill>
                <a:effectLst/>
                <a:latin typeface="Montserrat" panose="00000500000000000000" pitchFamily="2"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Montserrat" panose="00000500000000000000" pitchFamily="2" charset="0"/>
              </a:rPr>
              <a:t>Month, carrier, and airport are most important for predictions.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0" i="0" u="none" strike="noStrike" cap="none" normalizeH="0" baseline="0" dirty="0">
                <a:ln>
                  <a:noFill/>
                </a:ln>
                <a:solidFill>
                  <a:schemeClr val="tx1"/>
                </a:solidFill>
                <a:effectLst/>
                <a:latin typeface="Montserrat" panose="00000500000000000000" pitchFamily="2" charset="0"/>
              </a:rPr>
              <a:t>Lower recall for delayed flights indicates room for improvement.</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rPr>
              <a:t>Insights</a:t>
            </a:r>
            <a:r>
              <a:rPr kumimoji="0" lang="en-US" altLang="en-US" sz="1700" b="0" i="0" u="none" strike="noStrike" cap="none" normalizeH="0" baseline="0" dirty="0">
                <a:ln>
                  <a:noFill/>
                </a:ln>
                <a:solidFill>
                  <a:schemeClr val="tx1"/>
                </a:solidFill>
                <a:effectLst/>
                <a:latin typeface="Montserrat" panose="00000500000000000000" pitchFamily="2" charset="0"/>
              </a:rPr>
              <a:t>: Identified key factors related to operational and seasonal delays. </a:t>
            </a:r>
          </a:p>
        </p:txBody>
      </p:sp>
      <p:pic>
        <p:nvPicPr>
          <p:cNvPr id="5" name="Content Placeholder 13" descr="A number and numbers on a white background&#10;&#10;Description automatically generated with medium confidence">
            <a:extLst>
              <a:ext uri="{FF2B5EF4-FFF2-40B4-BE49-F238E27FC236}">
                <a16:creationId xmlns:a16="http://schemas.microsoft.com/office/drawing/2014/main" id="{AA0600C8-07CD-E88E-22DB-54BDAAAEC194}"/>
              </a:ext>
            </a:extLst>
          </p:cNvPr>
          <p:cNvPicPr>
            <a:picLocks noChangeAspect="1"/>
          </p:cNvPicPr>
          <p:nvPr/>
        </p:nvPicPr>
        <p:blipFill>
          <a:blip r:embed="rId2">
            <a:extLst>
              <a:ext uri="{28A0092B-C50C-407E-A947-70E740481C1C}">
                <a14:useLocalDpi xmlns:a14="http://schemas.microsoft.com/office/drawing/2010/main" val="0"/>
              </a:ext>
            </a:extLst>
          </a:blip>
          <a:srcRect l="15492" r="26418"/>
          <a:stretch/>
        </p:blipFill>
        <p:spPr>
          <a:xfrm>
            <a:off x="5352585" y="7060838"/>
            <a:ext cx="6356195" cy="3086772"/>
          </a:xfrm>
          <a:prstGeom prst="rect">
            <a:avLst/>
          </a:prstGeom>
        </p:spPr>
      </p:pic>
    </p:spTree>
    <p:extLst>
      <p:ext uri="{BB962C8B-B14F-4D97-AF65-F5344CB8AC3E}">
        <p14:creationId xmlns:p14="http://schemas.microsoft.com/office/powerpoint/2010/main" val="4048028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7E24903-DCC1-FC48-2725-BB80CD7A7320}"/>
              </a:ext>
            </a:extLst>
          </p:cNvPr>
          <p:cNvSpPr>
            <a:spLocks noGrp="1" noChangeArrowheads="1"/>
          </p:cNvSpPr>
          <p:nvPr>
            <p:ph type="body" idx="1"/>
          </p:nvPr>
        </p:nvSpPr>
        <p:spPr bwMode="auto">
          <a:xfrm>
            <a:off x="4661209" y="961718"/>
            <a:ext cx="8965581" cy="1269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Top Predictors</a:t>
            </a:r>
            <a:r>
              <a:rPr kumimoji="0" lang="en-US" altLang="en-US" sz="1700" b="0" i="0" u="none" strike="noStrike" cap="none" normalizeH="0" baseline="0" dirty="0">
                <a:ln>
                  <a:noFill/>
                </a:ln>
                <a:solidFill>
                  <a:schemeClr val="tx1"/>
                </a:solidFill>
                <a:effectLst/>
                <a:latin typeface="Montserrat" panose="00000500000000000000" pitchFamily="2" charset="0"/>
              </a:rPr>
              <a:t>: Month, carrier, number of arriving flights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Impact</a:t>
            </a:r>
            <a:r>
              <a:rPr kumimoji="0" lang="en-US" altLang="en-US" sz="1700" b="0" i="0" u="none" strike="noStrike" cap="none" normalizeH="0" baseline="0" dirty="0">
                <a:ln>
                  <a:noFill/>
                </a:ln>
                <a:solidFill>
                  <a:schemeClr val="tx1"/>
                </a:solidFill>
                <a:effectLst/>
                <a:latin typeface="Montserrat" panose="00000500000000000000" pitchFamily="2" charset="0"/>
              </a:rPr>
              <a:t>: Most likely to influence arrival delay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Application</a:t>
            </a:r>
            <a:r>
              <a:rPr kumimoji="0" lang="en-US" altLang="en-US" sz="1700" b="0" i="0" u="none" strike="noStrike" cap="none" normalizeH="0" baseline="0" dirty="0">
                <a:ln>
                  <a:noFill/>
                </a:ln>
                <a:solidFill>
                  <a:schemeClr val="tx1"/>
                </a:solidFill>
                <a:effectLst/>
                <a:latin typeface="Montserrat" panose="00000500000000000000" pitchFamily="2" charset="0"/>
              </a:rPr>
              <a:t>: Helps estimate optimal flight connections and minimize delays. </a:t>
            </a:r>
          </a:p>
        </p:txBody>
      </p:sp>
      <p:pic>
        <p:nvPicPr>
          <p:cNvPr id="5" name="Content Placeholder 7" descr="A graph with different colored bars&#10;&#10;Description automatically generated">
            <a:extLst>
              <a:ext uri="{FF2B5EF4-FFF2-40B4-BE49-F238E27FC236}">
                <a16:creationId xmlns:a16="http://schemas.microsoft.com/office/drawing/2014/main" id="{24C5511D-D3B7-6A0A-919B-8A865496FA95}"/>
              </a:ext>
            </a:extLst>
          </p:cNvPr>
          <p:cNvPicPr>
            <a:picLocks noChangeAspect="1"/>
          </p:cNvPicPr>
          <p:nvPr/>
        </p:nvPicPr>
        <p:blipFill>
          <a:blip r:embed="rId2" cstate="print">
            <a:extLst>
              <a:ext uri="{28A0092B-C50C-407E-A947-70E740481C1C}">
                <a14:useLocalDpi xmlns:a14="http://schemas.microsoft.com/office/drawing/2010/main" val="0"/>
              </a:ext>
            </a:extLst>
          </a:blip>
          <a:srcRect t="962"/>
          <a:stretch/>
        </p:blipFill>
        <p:spPr>
          <a:xfrm>
            <a:off x="2829765" y="3189249"/>
            <a:ext cx="12628469" cy="6634975"/>
          </a:xfrm>
          <a:prstGeom prst="rect">
            <a:avLst/>
          </a:prstGeom>
        </p:spPr>
      </p:pic>
    </p:spTree>
    <p:extLst>
      <p:ext uri="{BB962C8B-B14F-4D97-AF65-F5344CB8AC3E}">
        <p14:creationId xmlns:p14="http://schemas.microsoft.com/office/powerpoint/2010/main" val="2101934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09D9F-17FC-8D43-8D5D-CB145F56310B}"/>
              </a:ext>
            </a:extLst>
          </p:cNvPr>
          <p:cNvSpPr>
            <a:spLocks noGrp="1"/>
          </p:cNvSpPr>
          <p:nvPr>
            <p:ph type="title"/>
          </p:nvPr>
        </p:nvSpPr>
        <p:spPr/>
        <p:txBody>
          <a:bodyPr>
            <a:normAutofit/>
          </a:bodyPr>
          <a:lstStyle/>
          <a:p>
            <a:r>
              <a:rPr lang="en-US" sz="3200" b="1" dirty="0">
                <a:effectLst/>
                <a:latin typeface="Montserrat" panose="00000500000000000000" pitchFamily="2" charset="0"/>
                <a:ea typeface="Calibri" panose="020F0502020204030204" pitchFamily="34" charset="0"/>
                <a:cs typeface="Times New Roman" panose="02020603050405020304" pitchFamily="18" charset="0"/>
              </a:rPr>
              <a:t>3. Can we classify the root cause of flight delays (carrier, weather, NAS, security, or late aircraft) based on flight data?</a:t>
            </a:r>
            <a:endParaRPr lang="en-US" sz="3200" dirty="0">
              <a:latin typeface="Montserrat" panose="00000500000000000000" pitchFamily="2" charset="0"/>
            </a:endParaRPr>
          </a:p>
        </p:txBody>
      </p:sp>
      <p:sp>
        <p:nvSpPr>
          <p:cNvPr id="4" name="Rectangle 1">
            <a:extLst>
              <a:ext uri="{FF2B5EF4-FFF2-40B4-BE49-F238E27FC236}">
                <a16:creationId xmlns:a16="http://schemas.microsoft.com/office/drawing/2014/main" id="{C9E73D0A-8E39-CAF6-107B-36D2731EF3AB}"/>
              </a:ext>
            </a:extLst>
          </p:cNvPr>
          <p:cNvSpPr>
            <a:spLocks noGrp="1" noChangeArrowheads="1"/>
          </p:cNvSpPr>
          <p:nvPr>
            <p:ph type="body" idx="1"/>
          </p:nvPr>
        </p:nvSpPr>
        <p:spPr bwMode="auto">
          <a:xfrm>
            <a:off x="3314517" y="3848666"/>
            <a:ext cx="11658961" cy="2054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Model Used</a:t>
            </a:r>
            <a:r>
              <a:rPr kumimoji="0" lang="en-US" altLang="en-US" sz="1700" b="0" i="0" u="none" strike="noStrike" cap="none" normalizeH="0" baseline="0" dirty="0">
                <a:ln>
                  <a:noFill/>
                </a:ln>
                <a:solidFill>
                  <a:schemeClr val="tx1"/>
                </a:solidFill>
                <a:effectLst/>
                <a:latin typeface="Montserrat" panose="00000500000000000000" pitchFamily="2" charset="0"/>
              </a:rPr>
              <a:t>: Decision Tree Classifier</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High Performance</a:t>
            </a:r>
            <a:r>
              <a:rPr kumimoji="0" lang="en-US" altLang="en-US" sz="1700" b="0" i="0" u="none" strike="noStrike" cap="none" normalizeH="0" baseline="0" dirty="0">
                <a:ln>
                  <a:noFill/>
                </a:ln>
                <a:solidFill>
                  <a:schemeClr val="tx1"/>
                </a:solidFill>
                <a:effectLst/>
                <a:latin typeface="Montserrat" panose="00000500000000000000" pitchFamily="2" charset="0"/>
              </a:rPr>
              <a:t>: Good for carrier, NAS, late aircraft, weather delays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Challenges</a:t>
            </a:r>
            <a:r>
              <a:rPr kumimoji="0" lang="en-US" altLang="en-US" sz="1700" b="0" i="0" u="none" strike="noStrike" cap="none" normalizeH="0" baseline="0" dirty="0">
                <a:ln>
                  <a:noFill/>
                </a:ln>
                <a:solidFill>
                  <a:schemeClr val="tx1"/>
                </a:solidFill>
                <a:effectLst/>
                <a:latin typeface="Montserrat" panose="00000500000000000000" pitchFamily="2" charset="0"/>
              </a:rPr>
              <a:t>: Lower precision/recall for weather delay; low performance for security delays (few incidents)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Strengths</a:t>
            </a:r>
            <a:r>
              <a:rPr kumimoji="0" lang="en-US" altLang="en-US" sz="1700" b="0" i="0" u="none" strike="noStrike" cap="none" normalizeH="0" baseline="0" dirty="0">
                <a:ln>
                  <a:noFill/>
                </a:ln>
                <a:solidFill>
                  <a:schemeClr val="tx1"/>
                </a:solidFill>
                <a:effectLst/>
                <a:latin typeface="Montserrat" panose="00000500000000000000" pitchFamily="2" charset="0"/>
              </a:rPr>
              <a:t>: High overall accuracy (98.02%); easy to interpret and identify delay causes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Outcome</a:t>
            </a:r>
            <a:r>
              <a:rPr kumimoji="0" lang="en-US" altLang="en-US" sz="1700" b="0" i="0" u="none" strike="noStrike" cap="none" normalizeH="0" baseline="0" dirty="0">
                <a:ln>
                  <a:noFill/>
                </a:ln>
                <a:solidFill>
                  <a:schemeClr val="tx1"/>
                </a:solidFill>
                <a:effectLst/>
                <a:latin typeface="Montserrat" panose="00000500000000000000" pitchFamily="2" charset="0"/>
              </a:rPr>
              <a:t>: Successfully predicts flight delay reasons. </a:t>
            </a:r>
          </a:p>
        </p:txBody>
      </p:sp>
      <p:pic>
        <p:nvPicPr>
          <p:cNvPr id="5" name="Content Placeholder 4" descr="A screenshot of a computer&#10;&#10;Description automatically generated">
            <a:extLst>
              <a:ext uri="{FF2B5EF4-FFF2-40B4-BE49-F238E27FC236}">
                <a16:creationId xmlns:a16="http://schemas.microsoft.com/office/drawing/2014/main" id="{09A00C82-427B-EF43-9444-0454B41A6665}"/>
              </a:ext>
            </a:extLst>
          </p:cNvPr>
          <p:cNvPicPr>
            <a:picLocks noChangeAspect="1"/>
          </p:cNvPicPr>
          <p:nvPr/>
        </p:nvPicPr>
        <p:blipFill>
          <a:blip r:embed="rId2">
            <a:extLst>
              <a:ext uri="{28A0092B-C50C-407E-A947-70E740481C1C}">
                <a14:useLocalDpi xmlns:a14="http://schemas.microsoft.com/office/drawing/2010/main" val="0"/>
              </a:ext>
            </a:extLst>
          </a:blip>
          <a:srcRect l="11264"/>
          <a:stretch/>
        </p:blipFill>
        <p:spPr>
          <a:xfrm>
            <a:off x="3806465" y="6894591"/>
            <a:ext cx="10675067" cy="2962847"/>
          </a:xfrm>
          <a:prstGeom prst="rect">
            <a:avLst/>
          </a:prstGeom>
        </p:spPr>
      </p:pic>
    </p:spTree>
    <p:extLst>
      <p:ext uri="{BB962C8B-B14F-4D97-AF65-F5344CB8AC3E}">
        <p14:creationId xmlns:p14="http://schemas.microsoft.com/office/powerpoint/2010/main" val="1490402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0C6E931-E4D9-5145-631E-1A54EEF9FB74}"/>
              </a:ext>
            </a:extLst>
          </p:cNvPr>
          <p:cNvSpPr>
            <a:spLocks noGrp="1" noChangeArrowheads="1"/>
          </p:cNvSpPr>
          <p:nvPr>
            <p:ph type="body" idx="1"/>
          </p:nvPr>
        </p:nvSpPr>
        <p:spPr bwMode="auto">
          <a:xfrm>
            <a:off x="4984595" y="1492454"/>
            <a:ext cx="8318810" cy="244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Accuracy</a:t>
            </a:r>
            <a:r>
              <a:rPr kumimoji="0" lang="en-US" altLang="en-US" sz="1700" b="0" i="0" u="none" strike="noStrike" cap="none" normalizeH="0" baseline="0" dirty="0">
                <a:ln>
                  <a:noFill/>
                </a:ln>
                <a:solidFill>
                  <a:schemeClr val="tx1"/>
                </a:solidFill>
                <a:effectLst/>
                <a:latin typeface="Montserrat" panose="00000500000000000000" pitchFamily="2" charset="0"/>
              </a:rPr>
              <a:t>: 98.02% for Decision Tree Classifier</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High Probabilities</a:t>
            </a:r>
            <a:r>
              <a:rPr kumimoji="0" lang="en-US" altLang="en-US" sz="1700" b="0" i="0" u="none" strike="noStrike" cap="none" normalizeH="0" baseline="0" dirty="0">
                <a:ln>
                  <a:noFill/>
                </a:ln>
                <a:solidFill>
                  <a:schemeClr val="tx1"/>
                </a:solidFill>
                <a:effectLst/>
                <a:latin typeface="Montserrat" panose="00000500000000000000" pitchFamily="2" charset="0"/>
              </a:rPr>
              <a:t>: For carrier, NAS, late aircraft delays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Weather Delays</a:t>
            </a:r>
            <a:r>
              <a:rPr kumimoji="0" lang="en-US" altLang="en-US" sz="1700" b="0" i="0" u="none" strike="noStrike" cap="none" normalizeH="0" baseline="0" dirty="0">
                <a:ln>
                  <a:noFill/>
                </a:ln>
                <a:solidFill>
                  <a:schemeClr val="tx1"/>
                </a:solidFill>
                <a:effectLst/>
                <a:latin typeface="Montserrat" panose="00000500000000000000" pitchFamily="2" charset="0"/>
              </a:rPr>
              <a:t>: Good performance, slightly lower precision/recall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Model Strength</a:t>
            </a:r>
            <a:r>
              <a:rPr kumimoji="0" lang="en-US" altLang="en-US" sz="1700" b="0" i="0" u="none" strike="noStrike" cap="none" normalizeH="0" baseline="0" dirty="0">
                <a:ln>
                  <a:noFill/>
                </a:ln>
                <a:solidFill>
                  <a:schemeClr val="tx1"/>
                </a:solidFill>
                <a:effectLst/>
                <a:latin typeface="Montserrat" panose="00000500000000000000" pitchFamily="2" charset="0"/>
              </a:rPr>
              <a:t>: Effective at assigning probability scores for delay causes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Areas for Improvement</a:t>
            </a:r>
            <a:r>
              <a:rPr kumimoji="0" lang="en-US" altLang="en-US" sz="1700" b="0" i="0" u="none" strike="noStrike" cap="none" normalizeH="0" baseline="0" dirty="0">
                <a:ln>
                  <a:noFill/>
                </a:ln>
                <a:solidFill>
                  <a:schemeClr val="tx1"/>
                </a:solidFill>
                <a:effectLst/>
                <a:latin typeface="Montserrat" panose="00000500000000000000" pitchFamily="2" charset="0"/>
              </a:rPr>
              <a:t>: Security class imbalance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Confusion Matrix</a:t>
            </a:r>
            <a:r>
              <a:rPr kumimoji="0" lang="en-US" altLang="en-US" sz="1700" b="0" i="0" u="none" strike="noStrike" cap="none" normalizeH="0" baseline="0" dirty="0">
                <a:ln>
                  <a:noFill/>
                </a:ln>
                <a:solidFill>
                  <a:schemeClr val="tx1"/>
                </a:solidFill>
                <a:effectLst/>
                <a:latin typeface="Montserrat" panose="00000500000000000000" pitchFamily="2" charset="0"/>
              </a:rPr>
              <a:t>: Clear overview of model performance by delay type. </a:t>
            </a:r>
          </a:p>
        </p:txBody>
      </p:sp>
      <p:pic>
        <p:nvPicPr>
          <p:cNvPr id="5" name="Content Placeholder 6" descr="A graph of a number of root cause&#10;&#10;Description automatically generated">
            <a:extLst>
              <a:ext uri="{FF2B5EF4-FFF2-40B4-BE49-F238E27FC236}">
                <a16:creationId xmlns:a16="http://schemas.microsoft.com/office/drawing/2014/main" id="{10C26E52-A469-EE15-A427-E56AA09979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740" y="4304098"/>
            <a:ext cx="8503809" cy="5575949"/>
          </a:xfrm>
          <a:prstGeom prst="rect">
            <a:avLst/>
          </a:prstGeom>
        </p:spPr>
      </p:pic>
      <p:pic>
        <p:nvPicPr>
          <p:cNvPr id="6" name="Picture 5" descr="A graph with blue squares&#10;&#10;Description automatically generated">
            <a:extLst>
              <a:ext uri="{FF2B5EF4-FFF2-40B4-BE49-F238E27FC236}">
                <a16:creationId xmlns:a16="http://schemas.microsoft.com/office/drawing/2014/main" id="{890F8B62-2276-FD24-1638-3CB08B4633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871" y="4289810"/>
            <a:ext cx="9766053" cy="5575949"/>
          </a:xfrm>
          <a:prstGeom prst="rect">
            <a:avLst/>
          </a:prstGeom>
        </p:spPr>
      </p:pic>
    </p:spTree>
    <p:extLst>
      <p:ext uri="{BB962C8B-B14F-4D97-AF65-F5344CB8AC3E}">
        <p14:creationId xmlns:p14="http://schemas.microsoft.com/office/powerpoint/2010/main" val="23354601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CDB67-602D-D4D7-42C5-D9497F58030C}"/>
              </a:ext>
            </a:extLst>
          </p:cNvPr>
          <p:cNvSpPr>
            <a:spLocks noGrp="1"/>
          </p:cNvSpPr>
          <p:nvPr>
            <p:ph type="title"/>
          </p:nvPr>
        </p:nvSpPr>
        <p:spPr>
          <a:xfrm>
            <a:off x="2484900" y="1393062"/>
            <a:ext cx="13318200" cy="1143000"/>
          </a:xfrm>
        </p:spPr>
        <p:txBody>
          <a:bodyPr>
            <a:noAutofit/>
          </a:bodyPr>
          <a:lstStyle/>
          <a:p>
            <a:r>
              <a:rPr lang="en-US" sz="3200" b="1" kern="100" dirty="0">
                <a:effectLst/>
                <a:latin typeface="Montserrat" panose="00000500000000000000" pitchFamily="2" charset="0"/>
                <a:ea typeface="Aptos" panose="020B0004020202020204" pitchFamily="34" charset="0"/>
                <a:cs typeface="Times New Roman" panose="02020603050405020304" pitchFamily="18" charset="0"/>
              </a:rPr>
              <a:t>4. Can we cluster airports based on their delay patterns to identify those with the highest likelihood of delays due to specific factors (weather, congestion, etc.)?</a:t>
            </a:r>
            <a:endParaRPr lang="en-US" sz="3200" dirty="0">
              <a:latin typeface="Montserrat" panose="00000500000000000000" pitchFamily="2" charset="0"/>
            </a:endParaRPr>
          </a:p>
        </p:txBody>
      </p:sp>
      <p:sp>
        <p:nvSpPr>
          <p:cNvPr id="4" name="Rectangle 1">
            <a:extLst>
              <a:ext uri="{FF2B5EF4-FFF2-40B4-BE49-F238E27FC236}">
                <a16:creationId xmlns:a16="http://schemas.microsoft.com/office/drawing/2014/main" id="{48792C2D-94BC-7AD5-8A05-F8B3627C9853}"/>
              </a:ext>
            </a:extLst>
          </p:cNvPr>
          <p:cNvSpPr>
            <a:spLocks noGrp="1" noChangeArrowheads="1"/>
          </p:cNvSpPr>
          <p:nvPr>
            <p:ph type="body" idx="1"/>
          </p:nvPr>
        </p:nvSpPr>
        <p:spPr bwMode="auto">
          <a:xfrm>
            <a:off x="3990987" y="3458373"/>
            <a:ext cx="10306026" cy="2054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Cluster 0</a:t>
            </a:r>
            <a:r>
              <a:rPr kumimoji="0" lang="en-US" altLang="en-US" sz="1700" b="0" i="0" u="none" strike="noStrike" cap="none" normalizeH="0" baseline="0" dirty="0">
                <a:ln>
                  <a:noFill/>
                </a:ln>
                <a:solidFill>
                  <a:schemeClr val="tx1"/>
                </a:solidFill>
                <a:effectLst/>
                <a:latin typeface="Montserrat" panose="00000500000000000000" pitchFamily="2" charset="0"/>
              </a:rPr>
              <a:t>: Low delays, small/well-dispersed airports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Cluster 1</a:t>
            </a:r>
            <a:r>
              <a:rPr kumimoji="0" lang="en-US" altLang="en-US" sz="1700" b="0" i="0" u="none" strike="noStrike" cap="none" normalizeH="0" baseline="0" dirty="0">
                <a:ln>
                  <a:noFill/>
                </a:ln>
                <a:solidFill>
                  <a:schemeClr val="tx1"/>
                </a:solidFill>
                <a:effectLst/>
                <a:latin typeface="Montserrat" panose="00000500000000000000" pitchFamily="2" charset="0"/>
              </a:rPr>
              <a:t>: Moderate delays, contract-related, NAS, carrier delays, medium-sized airports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Cluster 2</a:t>
            </a:r>
            <a:r>
              <a:rPr kumimoji="0" lang="en-US" altLang="en-US" sz="1700" b="0" i="0" u="none" strike="noStrike" cap="none" normalizeH="0" baseline="0" dirty="0">
                <a:ln>
                  <a:noFill/>
                </a:ln>
                <a:solidFill>
                  <a:schemeClr val="tx1"/>
                </a:solidFill>
                <a:effectLst/>
                <a:latin typeface="Montserrat" panose="00000500000000000000" pitchFamily="2" charset="0"/>
              </a:rPr>
              <a:t>: High delays, NAS, carrier, late aircraft delays, busy hub airports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Cluster 3</a:t>
            </a:r>
            <a:r>
              <a:rPr kumimoji="0" lang="en-US" altLang="en-US" sz="1700" b="0" i="0" u="none" strike="noStrike" cap="none" normalizeH="0" baseline="0" dirty="0">
                <a:ln>
                  <a:noFill/>
                </a:ln>
                <a:solidFill>
                  <a:schemeClr val="tx1"/>
                </a:solidFill>
                <a:effectLst/>
                <a:latin typeface="Montserrat" panose="00000500000000000000" pitchFamily="2" charset="0"/>
              </a:rPr>
              <a:t>: Small delays, slightly higher </a:t>
            </a:r>
            <a:r>
              <a:rPr kumimoji="0" lang="en-US" altLang="en-US" sz="1700" b="0" i="0" u="none" strike="noStrike" cap="none" normalizeH="0" baseline="0" dirty="0" err="1">
                <a:ln>
                  <a:noFill/>
                </a:ln>
                <a:solidFill>
                  <a:schemeClr val="tx1"/>
                </a:solidFill>
                <a:effectLst/>
                <a:latin typeface="Montserrat" panose="00000500000000000000" pitchFamily="2" charset="0"/>
              </a:rPr>
              <a:t>carrier_ct</a:t>
            </a:r>
            <a:r>
              <a:rPr kumimoji="0" lang="en-US" altLang="en-US" sz="1700" b="0" i="0" u="none" strike="noStrike" cap="none" normalizeH="0" baseline="0" dirty="0">
                <a:ln>
                  <a:noFill/>
                </a:ln>
                <a:solidFill>
                  <a:schemeClr val="tx1"/>
                </a:solidFill>
                <a:effectLst/>
                <a:latin typeface="Montserrat" panose="00000500000000000000" pitchFamily="2" charset="0"/>
              </a:rPr>
              <a:t>, small airports with occasional disturbances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Scatter Plot</a:t>
            </a:r>
            <a:r>
              <a:rPr kumimoji="0" lang="en-US" altLang="en-US" sz="1700" b="0" i="0" u="none" strike="noStrike" cap="none" normalizeH="0" baseline="0" dirty="0">
                <a:ln>
                  <a:noFill/>
                </a:ln>
                <a:solidFill>
                  <a:schemeClr val="tx1"/>
                </a:solidFill>
                <a:effectLst/>
                <a:latin typeface="Montserrat" panose="00000500000000000000" pitchFamily="2" charset="0"/>
              </a:rPr>
              <a:t>: 2D visualization using PCA, points color-coded by cluster. </a:t>
            </a:r>
          </a:p>
        </p:txBody>
      </p:sp>
      <p:pic>
        <p:nvPicPr>
          <p:cNvPr id="5" name="Content Placeholder 4" descr="A diagram of a plane&#10;&#10;Description automatically generated">
            <a:extLst>
              <a:ext uri="{FF2B5EF4-FFF2-40B4-BE49-F238E27FC236}">
                <a16:creationId xmlns:a16="http://schemas.microsoft.com/office/drawing/2014/main" id="{DB7FF573-D11F-0814-2FDC-9D790AA2C2B7}"/>
              </a:ext>
            </a:extLst>
          </p:cNvPr>
          <p:cNvPicPr>
            <a:picLocks noChangeAspect="1"/>
          </p:cNvPicPr>
          <p:nvPr/>
        </p:nvPicPr>
        <p:blipFill>
          <a:blip r:embed="rId2" cstate="print">
            <a:extLst>
              <a:ext uri="{28A0092B-C50C-407E-A947-70E740481C1C}">
                <a14:useLocalDpi xmlns:a14="http://schemas.microsoft.com/office/drawing/2010/main" val="0"/>
              </a:ext>
            </a:extLst>
          </a:blip>
          <a:srcRect l="3788" t="2485" r="7033" b="2665"/>
          <a:stretch/>
        </p:blipFill>
        <p:spPr>
          <a:xfrm>
            <a:off x="5318116" y="5527070"/>
            <a:ext cx="7651768" cy="4677937"/>
          </a:xfrm>
          <a:prstGeom prst="rect">
            <a:avLst/>
          </a:prstGeom>
        </p:spPr>
      </p:pic>
    </p:spTree>
    <p:extLst>
      <p:ext uri="{BB962C8B-B14F-4D97-AF65-F5344CB8AC3E}">
        <p14:creationId xmlns:p14="http://schemas.microsoft.com/office/powerpoint/2010/main" val="1746350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FFCC198-130C-9C1F-F838-722F8659EE98}"/>
              </a:ext>
            </a:extLst>
          </p:cNvPr>
          <p:cNvSpPr>
            <a:spLocks noGrp="1" noChangeArrowheads="1"/>
          </p:cNvSpPr>
          <p:nvPr>
            <p:ph type="body" idx="1"/>
          </p:nvPr>
        </p:nvSpPr>
        <p:spPr bwMode="auto">
          <a:xfrm>
            <a:off x="5461740" y="1076304"/>
            <a:ext cx="7364517"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Clustering Insight</a:t>
            </a:r>
            <a:r>
              <a:rPr kumimoji="0" lang="en-US" altLang="en-US" sz="1700" b="0" i="0" u="none" strike="noStrike" cap="none" normalizeH="0" baseline="0" dirty="0">
                <a:ln>
                  <a:noFill/>
                </a:ln>
                <a:solidFill>
                  <a:schemeClr val="tx1"/>
                </a:solidFill>
                <a:effectLst/>
                <a:latin typeface="Montserrat" panose="00000500000000000000" pitchFamily="2" charset="0"/>
              </a:rPr>
              <a:t>: Identifies airports with distinct delay patterns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Cluster 2</a:t>
            </a:r>
            <a:r>
              <a:rPr kumimoji="0" lang="en-US" altLang="en-US" sz="1700" b="0" i="0" u="none" strike="noStrike" cap="none" normalizeH="0" baseline="0" dirty="0">
                <a:ln>
                  <a:noFill/>
                </a:ln>
                <a:solidFill>
                  <a:schemeClr val="tx1"/>
                </a:solidFill>
                <a:effectLst/>
                <a:latin typeface="Montserrat" panose="00000500000000000000" pitchFamily="2" charset="0"/>
              </a:rPr>
              <a:t>: Represents operational issues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Clusters 0 &amp; 3</a:t>
            </a:r>
            <a:r>
              <a:rPr kumimoji="0" lang="en-US" altLang="en-US" sz="1700" b="0" i="0" u="none" strike="noStrike" cap="none" normalizeH="0" baseline="0" dirty="0">
                <a:ln>
                  <a:noFill/>
                </a:ln>
                <a:solidFill>
                  <a:schemeClr val="tx1"/>
                </a:solidFill>
                <a:effectLst/>
                <a:latin typeface="Montserrat" panose="00000500000000000000" pitchFamily="2" charset="0"/>
              </a:rPr>
              <a:t>: Indicate effective management strategies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Montserrat" panose="00000500000000000000" pitchFamily="2" charset="0"/>
              </a:rPr>
              <a:t>Visuals</a:t>
            </a:r>
            <a:r>
              <a:rPr kumimoji="0" lang="en-US" altLang="en-US" sz="1700" b="0" i="0" u="none" strike="noStrike" cap="none" normalizeH="0" baseline="0" dirty="0">
                <a:ln>
                  <a:noFill/>
                </a:ln>
                <a:solidFill>
                  <a:schemeClr val="tx1"/>
                </a:solidFill>
                <a:effectLst/>
                <a:latin typeface="Montserrat" panose="00000500000000000000" pitchFamily="2" charset="0"/>
              </a:rPr>
              <a:t>: Heatmap shows delays clearly by cluster</a:t>
            </a:r>
          </a:p>
        </p:txBody>
      </p:sp>
      <p:pic>
        <p:nvPicPr>
          <p:cNvPr id="5" name="Content Placeholder 4" descr="A blue squares with red squares&#10;&#10;Description automatically generated">
            <a:extLst>
              <a:ext uri="{FF2B5EF4-FFF2-40B4-BE49-F238E27FC236}">
                <a16:creationId xmlns:a16="http://schemas.microsoft.com/office/drawing/2014/main" id="{7824F664-4DDE-A51F-9618-2C3F7DEAF430}"/>
              </a:ext>
            </a:extLst>
          </p:cNvPr>
          <p:cNvPicPr>
            <a:picLocks noChangeAspect="1"/>
          </p:cNvPicPr>
          <p:nvPr/>
        </p:nvPicPr>
        <p:blipFill>
          <a:blip r:embed="rId2" cstate="print">
            <a:extLst>
              <a:ext uri="{28A0092B-C50C-407E-A947-70E740481C1C}">
                <a14:useLocalDpi xmlns:a14="http://schemas.microsoft.com/office/drawing/2010/main" val="0"/>
              </a:ext>
            </a:extLst>
          </a:blip>
          <a:srcRect l="7057" t="1885" r="9723" b="2804"/>
          <a:stretch/>
        </p:blipFill>
        <p:spPr>
          <a:xfrm>
            <a:off x="3947880" y="3156460"/>
            <a:ext cx="9735014" cy="6054236"/>
          </a:xfrm>
          <a:prstGeom prst="rect">
            <a:avLst/>
          </a:prstGeom>
        </p:spPr>
      </p:pic>
    </p:spTree>
    <p:extLst>
      <p:ext uri="{BB962C8B-B14F-4D97-AF65-F5344CB8AC3E}">
        <p14:creationId xmlns:p14="http://schemas.microsoft.com/office/powerpoint/2010/main" val="5099432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20A2A-00BA-73C1-38D1-88A32DFD9F22}"/>
              </a:ext>
            </a:extLst>
          </p:cNvPr>
          <p:cNvSpPr>
            <a:spLocks noGrp="1"/>
          </p:cNvSpPr>
          <p:nvPr>
            <p:ph type="title"/>
          </p:nvPr>
        </p:nvSpPr>
        <p:spPr/>
        <p:txBody>
          <a:bodyPr>
            <a:noAutofit/>
          </a:bodyPr>
          <a:lstStyle/>
          <a:p>
            <a:r>
              <a:rPr lang="en-US" sz="3200" dirty="0"/>
              <a:t>5. Can we predict the peak months for flight cancellations using historical data on cancellations, weather patterns, and flight volumes?</a:t>
            </a:r>
          </a:p>
        </p:txBody>
      </p:sp>
      <p:sp>
        <p:nvSpPr>
          <p:cNvPr id="3" name="Text Placeholder 2">
            <a:extLst>
              <a:ext uri="{FF2B5EF4-FFF2-40B4-BE49-F238E27FC236}">
                <a16:creationId xmlns:a16="http://schemas.microsoft.com/office/drawing/2014/main" id="{6EC2CA83-9ACC-870C-A6F8-102DB9295F22}"/>
              </a:ext>
            </a:extLst>
          </p:cNvPr>
          <p:cNvSpPr>
            <a:spLocks noGrp="1"/>
          </p:cNvSpPr>
          <p:nvPr>
            <p:ph type="body" idx="1"/>
          </p:nvPr>
        </p:nvSpPr>
        <p:spPr>
          <a:xfrm>
            <a:off x="5029200" y="4067952"/>
            <a:ext cx="8229600" cy="2151096"/>
          </a:xfrm>
        </p:spPr>
        <p:txBody>
          <a:bodyPr>
            <a:norm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High Accuracy</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 </a:t>
            </a:r>
            <a:r>
              <a:rPr kumimoji="0" lang="en-US" altLang="en-US" sz="170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97.17% accurate</a:t>
            </a:r>
            <a:r>
              <a:rPr lang="en-US" altLang="en-US" sz="1700" dirty="0">
                <a:latin typeface="Montserrat" panose="00000500000000000000" pitchFamily="2" charset="0"/>
                <a:cs typeface="Times New Roman" panose="02020603050405020304" pitchFamily="18" charset="0"/>
              </a:rPr>
              <a:t> (</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class 0)</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Imbalance Problem</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 Small classes (1, 2, 3) have low precision and recall</a:t>
            </a:r>
            <a:endParaRPr lang="en-US" sz="1700" dirty="0">
              <a:latin typeface="Montserrat" panose="00000500000000000000" pitchFamily="2" charset="0"/>
            </a:endParaRPr>
          </a:p>
        </p:txBody>
      </p:sp>
      <p:pic>
        <p:nvPicPr>
          <p:cNvPr id="5" name="Picture 4" descr="A screenshot of a computer screen&#10;&#10;Description automatically generated">
            <a:extLst>
              <a:ext uri="{FF2B5EF4-FFF2-40B4-BE49-F238E27FC236}">
                <a16:creationId xmlns:a16="http://schemas.microsoft.com/office/drawing/2014/main" id="{74A34063-4FC6-B397-BA38-65FA3E06A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060" y="5256594"/>
            <a:ext cx="6663880" cy="4702033"/>
          </a:xfrm>
          <a:prstGeom prst="rect">
            <a:avLst/>
          </a:prstGeom>
        </p:spPr>
      </p:pic>
    </p:spTree>
    <p:extLst>
      <p:ext uri="{BB962C8B-B14F-4D97-AF65-F5344CB8AC3E}">
        <p14:creationId xmlns:p14="http://schemas.microsoft.com/office/powerpoint/2010/main" val="1923818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0D4F8"/>
        </a:solidFill>
        <a:effectLst/>
      </p:bgPr>
    </p:bg>
    <p:spTree>
      <p:nvGrpSpPr>
        <p:cNvPr id="1" name="Shape 66"/>
        <p:cNvGrpSpPr/>
        <p:nvPr/>
      </p:nvGrpSpPr>
      <p:grpSpPr>
        <a:xfrm>
          <a:off x="0" y="0"/>
          <a:ext cx="0" cy="0"/>
          <a:chOff x="0" y="0"/>
          <a:chExt cx="0" cy="0"/>
        </a:xfrm>
      </p:grpSpPr>
      <p:grpSp>
        <p:nvGrpSpPr>
          <p:cNvPr id="67" name="Google Shape;67;p12"/>
          <p:cNvGrpSpPr/>
          <p:nvPr/>
        </p:nvGrpSpPr>
        <p:grpSpPr>
          <a:xfrm>
            <a:off x="-601930" y="1164969"/>
            <a:ext cx="17837947" cy="1551194"/>
            <a:chOff x="0" y="-47625"/>
            <a:chExt cx="1301907" cy="168398"/>
          </a:xfrm>
        </p:grpSpPr>
        <p:sp>
          <p:nvSpPr>
            <p:cNvPr id="68" name="Google Shape;68;p12"/>
            <p:cNvSpPr/>
            <p:nvPr/>
          </p:nvSpPr>
          <p:spPr>
            <a:xfrm>
              <a:off x="0" y="0"/>
              <a:ext cx="1301906" cy="120773"/>
            </a:xfrm>
            <a:custGeom>
              <a:avLst/>
              <a:gdLst/>
              <a:ahLst/>
              <a:cxnLst/>
              <a:rect l="l" t="t" r="r" b="b"/>
              <a:pathLst>
                <a:path w="1301906" h="120773" extrusionOk="0">
                  <a:moveTo>
                    <a:pt x="60387" y="0"/>
                  </a:moveTo>
                  <a:lnTo>
                    <a:pt x="1241520" y="0"/>
                  </a:lnTo>
                  <a:cubicBezTo>
                    <a:pt x="1257535" y="0"/>
                    <a:pt x="1272895" y="6362"/>
                    <a:pt x="1284220" y="17687"/>
                  </a:cubicBezTo>
                  <a:cubicBezTo>
                    <a:pt x="1295544" y="29012"/>
                    <a:pt x="1301906" y="44371"/>
                    <a:pt x="1301906" y="60387"/>
                  </a:cubicBezTo>
                  <a:lnTo>
                    <a:pt x="1301906" y="60387"/>
                  </a:lnTo>
                  <a:cubicBezTo>
                    <a:pt x="1301906" y="76402"/>
                    <a:pt x="1295544" y="91762"/>
                    <a:pt x="1284220" y="103087"/>
                  </a:cubicBezTo>
                  <a:cubicBezTo>
                    <a:pt x="1272895" y="114411"/>
                    <a:pt x="1257535" y="120773"/>
                    <a:pt x="1241520" y="120773"/>
                  </a:cubicBezTo>
                  <a:lnTo>
                    <a:pt x="60387" y="120773"/>
                  </a:lnTo>
                  <a:cubicBezTo>
                    <a:pt x="44371" y="120773"/>
                    <a:pt x="29012" y="114411"/>
                    <a:pt x="17687" y="103087"/>
                  </a:cubicBezTo>
                  <a:cubicBezTo>
                    <a:pt x="6362" y="91762"/>
                    <a:pt x="0" y="76402"/>
                    <a:pt x="0" y="60387"/>
                  </a:cubicBezTo>
                  <a:lnTo>
                    <a:pt x="0" y="60387"/>
                  </a:lnTo>
                  <a:cubicBezTo>
                    <a:pt x="0" y="44371"/>
                    <a:pt x="6362" y="29012"/>
                    <a:pt x="17687" y="17687"/>
                  </a:cubicBezTo>
                  <a:cubicBezTo>
                    <a:pt x="29012" y="6362"/>
                    <a:pt x="44371" y="0"/>
                    <a:pt x="60387" y="0"/>
                  </a:cubicBezTo>
                  <a:close/>
                </a:path>
              </a:pathLst>
            </a:custGeom>
            <a:solidFill>
              <a:srgbClr val="70A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2"/>
            <p:cNvSpPr txBox="1"/>
            <p:nvPr/>
          </p:nvSpPr>
          <p:spPr>
            <a:xfrm>
              <a:off x="0" y="-47625"/>
              <a:ext cx="1301907" cy="16839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70" name="Google Shape;70;p12"/>
          <p:cNvGrpSpPr/>
          <p:nvPr/>
        </p:nvGrpSpPr>
        <p:grpSpPr>
          <a:xfrm>
            <a:off x="349143" y="1086041"/>
            <a:ext cx="2007874" cy="2478241"/>
            <a:chOff x="0" y="-47625"/>
            <a:chExt cx="626478" cy="773237"/>
          </a:xfrm>
        </p:grpSpPr>
        <p:sp>
          <p:nvSpPr>
            <p:cNvPr id="71" name="Google Shape;71;p12"/>
            <p:cNvSpPr/>
            <p:nvPr/>
          </p:nvSpPr>
          <p:spPr>
            <a:xfrm>
              <a:off x="0" y="0"/>
              <a:ext cx="626478" cy="725612"/>
            </a:xfrm>
            <a:custGeom>
              <a:avLst/>
              <a:gdLst/>
              <a:ahLst/>
              <a:cxnLst/>
              <a:rect l="l" t="t" r="r" b="b"/>
              <a:pathLst>
                <a:path w="626478" h="725612" extrusionOk="0">
                  <a:moveTo>
                    <a:pt x="164771" y="0"/>
                  </a:moveTo>
                  <a:lnTo>
                    <a:pt x="461706" y="0"/>
                  </a:lnTo>
                  <a:cubicBezTo>
                    <a:pt x="552707" y="0"/>
                    <a:pt x="626478" y="73771"/>
                    <a:pt x="626478" y="164771"/>
                  </a:cubicBezTo>
                  <a:lnTo>
                    <a:pt x="626478" y="560840"/>
                  </a:lnTo>
                  <a:cubicBezTo>
                    <a:pt x="626478" y="604541"/>
                    <a:pt x="609118" y="646451"/>
                    <a:pt x="578217" y="677351"/>
                  </a:cubicBezTo>
                  <a:cubicBezTo>
                    <a:pt x="547316" y="708252"/>
                    <a:pt x="505406" y="725612"/>
                    <a:pt x="461706" y="725612"/>
                  </a:cubicBezTo>
                  <a:lnTo>
                    <a:pt x="164771" y="725612"/>
                  </a:lnTo>
                  <a:cubicBezTo>
                    <a:pt x="73771" y="725612"/>
                    <a:pt x="0" y="651841"/>
                    <a:pt x="0" y="560840"/>
                  </a:cubicBezTo>
                  <a:lnTo>
                    <a:pt x="0" y="164771"/>
                  </a:lnTo>
                  <a:cubicBezTo>
                    <a:pt x="0" y="73771"/>
                    <a:pt x="73771" y="0"/>
                    <a:pt x="164771"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txBox="1"/>
            <p:nvPr/>
          </p:nvSpPr>
          <p:spPr>
            <a:xfrm>
              <a:off x="0" y="-47625"/>
              <a:ext cx="626478" cy="77323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3" name="Google Shape;73;p12"/>
          <p:cNvGrpSpPr/>
          <p:nvPr/>
        </p:nvGrpSpPr>
        <p:grpSpPr>
          <a:xfrm>
            <a:off x="4745791" y="1086041"/>
            <a:ext cx="2007874" cy="2478241"/>
            <a:chOff x="0" y="-47625"/>
            <a:chExt cx="626478" cy="773237"/>
          </a:xfrm>
        </p:grpSpPr>
        <p:sp>
          <p:nvSpPr>
            <p:cNvPr id="74" name="Google Shape;74;p12"/>
            <p:cNvSpPr/>
            <p:nvPr/>
          </p:nvSpPr>
          <p:spPr>
            <a:xfrm>
              <a:off x="0" y="0"/>
              <a:ext cx="626478" cy="725612"/>
            </a:xfrm>
            <a:custGeom>
              <a:avLst/>
              <a:gdLst/>
              <a:ahLst/>
              <a:cxnLst/>
              <a:rect l="l" t="t" r="r" b="b"/>
              <a:pathLst>
                <a:path w="626478" h="725612" extrusionOk="0">
                  <a:moveTo>
                    <a:pt x="164771" y="0"/>
                  </a:moveTo>
                  <a:lnTo>
                    <a:pt x="461706" y="0"/>
                  </a:lnTo>
                  <a:cubicBezTo>
                    <a:pt x="552707" y="0"/>
                    <a:pt x="626478" y="73771"/>
                    <a:pt x="626478" y="164771"/>
                  </a:cubicBezTo>
                  <a:lnTo>
                    <a:pt x="626478" y="560840"/>
                  </a:lnTo>
                  <a:cubicBezTo>
                    <a:pt x="626478" y="604541"/>
                    <a:pt x="609118" y="646451"/>
                    <a:pt x="578217" y="677351"/>
                  </a:cubicBezTo>
                  <a:cubicBezTo>
                    <a:pt x="547316" y="708252"/>
                    <a:pt x="505406" y="725612"/>
                    <a:pt x="461706" y="725612"/>
                  </a:cubicBezTo>
                  <a:lnTo>
                    <a:pt x="164771" y="725612"/>
                  </a:lnTo>
                  <a:cubicBezTo>
                    <a:pt x="73771" y="725612"/>
                    <a:pt x="0" y="651841"/>
                    <a:pt x="0" y="560840"/>
                  </a:cubicBezTo>
                  <a:lnTo>
                    <a:pt x="0" y="164771"/>
                  </a:lnTo>
                  <a:cubicBezTo>
                    <a:pt x="0" y="73771"/>
                    <a:pt x="73771" y="0"/>
                    <a:pt x="164771"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txBox="1"/>
            <p:nvPr/>
          </p:nvSpPr>
          <p:spPr>
            <a:xfrm>
              <a:off x="0" y="-47625"/>
              <a:ext cx="626478" cy="77323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 name="Google Shape;76;p12"/>
          <p:cNvGrpSpPr/>
          <p:nvPr/>
        </p:nvGrpSpPr>
        <p:grpSpPr>
          <a:xfrm>
            <a:off x="9380869" y="1086040"/>
            <a:ext cx="2007874" cy="2478241"/>
            <a:chOff x="0" y="-47625"/>
            <a:chExt cx="626478" cy="773237"/>
          </a:xfrm>
        </p:grpSpPr>
        <p:sp>
          <p:nvSpPr>
            <p:cNvPr id="77" name="Google Shape;77;p12"/>
            <p:cNvSpPr/>
            <p:nvPr/>
          </p:nvSpPr>
          <p:spPr>
            <a:xfrm>
              <a:off x="0" y="0"/>
              <a:ext cx="626478" cy="725612"/>
            </a:xfrm>
            <a:custGeom>
              <a:avLst/>
              <a:gdLst/>
              <a:ahLst/>
              <a:cxnLst/>
              <a:rect l="l" t="t" r="r" b="b"/>
              <a:pathLst>
                <a:path w="626478" h="725612" extrusionOk="0">
                  <a:moveTo>
                    <a:pt x="164771" y="0"/>
                  </a:moveTo>
                  <a:lnTo>
                    <a:pt x="461706" y="0"/>
                  </a:lnTo>
                  <a:cubicBezTo>
                    <a:pt x="552707" y="0"/>
                    <a:pt x="626478" y="73771"/>
                    <a:pt x="626478" y="164771"/>
                  </a:cubicBezTo>
                  <a:lnTo>
                    <a:pt x="626478" y="560840"/>
                  </a:lnTo>
                  <a:cubicBezTo>
                    <a:pt x="626478" y="604541"/>
                    <a:pt x="609118" y="646451"/>
                    <a:pt x="578217" y="677351"/>
                  </a:cubicBezTo>
                  <a:cubicBezTo>
                    <a:pt x="547316" y="708252"/>
                    <a:pt x="505406" y="725612"/>
                    <a:pt x="461706" y="725612"/>
                  </a:cubicBezTo>
                  <a:lnTo>
                    <a:pt x="164771" y="725612"/>
                  </a:lnTo>
                  <a:cubicBezTo>
                    <a:pt x="73771" y="725612"/>
                    <a:pt x="0" y="651841"/>
                    <a:pt x="0" y="560840"/>
                  </a:cubicBezTo>
                  <a:lnTo>
                    <a:pt x="0" y="164771"/>
                  </a:lnTo>
                  <a:cubicBezTo>
                    <a:pt x="0" y="73771"/>
                    <a:pt x="73771" y="0"/>
                    <a:pt x="164771"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2"/>
            <p:cNvSpPr txBox="1"/>
            <p:nvPr/>
          </p:nvSpPr>
          <p:spPr>
            <a:xfrm>
              <a:off x="0" y="-47625"/>
              <a:ext cx="626478" cy="77323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79" name="Google Shape;79;p12"/>
          <p:cNvSpPr txBox="1"/>
          <p:nvPr/>
        </p:nvSpPr>
        <p:spPr>
          <a:xfrm>
            <a:off x="9481898" y="3599124"/>
            <a:ext cx="4446619" cy="753861"/>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b="1" i="0" u="none" strike="noStrike" cap="none" dirty="0">
                <a:solidFill>
                  <a:srgbClr val="1E3B62"/>
                </a:solidFill>
                <a:latin typeface="Montserrat"/>
                <a:ea typeface="Montserrat"/>
                <a:cs typeface="Montserrat"/>
                <a:sym typeface="Montserrat"/>
              </a:rPr>
              <a:t>DATA ANALYSIS</a:t>
            </a:r>
            <a:endParaRPr dirty="0"/>
          </a:p>
        </p:txBody>
      </p:sp>
      <p:sp>
        <p:nvSpPr>
          <p:cNvPr id="81" name="Google Shape;81;p12"/>
          <p:cNvSpPr txBox="1"/>
          <p:nvPr/>
        </p:nvSpPr>
        <p:spPr>
          <a:xfrm>
            <a:off x="4668558" y="3600636"/>
            <a:ext cx="4137546" cy="753861"/>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b="1" i="0" u="none" strike="noStrike" cap="none" dirty="0">
                <a:solidFill>
                  <a:srgbClr val="1E3B62"/>
                </a:solidFill>
                <a:latin typeface="Montserrat"/>
                <a:ea typeface="Montserrat"/>
                <a:cs typeface="Montserrat"/>
                <a:sym typeface="Montserrat"/>
              </a:rPr>
              <a:t>DATA OVERVIEW</a:t>
            </a:r>
            <a:endParaRPr dirty="0"/>
          </a:p>
        </p:txBody>
      </p:sp>
      <p:sp>
        <p:nvSpPr>
          <p:cNvPr id="83" name="Google Shape;83;p12"/>
          <p:cNvSpPr txBox="1"/>
          <p:nvPr/>
        </p:nvSpPr>
        <p:spPr>
          <a:xfrm>
            <a:off x="184438" y="3604296"/>
            <a:ext cx="4295662" cy="596900"/>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b="1" i="0" u="none" strike="noStrike" cap="none" dirty="0">
                <a:solidFill>
                  <a:srgbClr val="1E3B62"/>
                </a:solidFill>
                <a:latin typeface="Montserrat"/>
                <a:ea typeface="Montserrat"/>
                <a:cs typeface="Montserrat"/>
                <a:sym typeface="Montserrat"/>
              </a:rPr>
              <a:t>INTRODUCTION</a:t>
            </a:r>
            <a:endParaRPr dirty="0"/>
          </a:p>
        </p:txBody>
      </p:sp>
      <p:sp>
        <p:nvSpPr>
          <p:cNvPr id="85" name="Google Shape;85;p12"/>
          <p:cNvSpPr txBox="1"/>
          <p:nvPr/>
        </p:nvSpPr>
        <p:spPr>
          <a:xfrm>
            <a:off x="4095813" y="-239729"/>
            <a:ext cx="11509580" cy="155119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7200" b="1" i="0" u="none" strike="noStrike" cap="none" dirty="0">
                <a:solidFill>
                  <a:srgbClr val="1E3B62"/>
                </a:solidFill>
                <a:latin typeface="Montserrat"/>
                <a:ea typeface="Montserrat"/>
                <a:cs typeface="Montserrat"/>
                <a:sym typeface="Montserrat"/>
              </a:rPr>
              <a:t>TABLE OF CONTENTS</a:t>
            </a:r>
            <a:endParaRPr sz="7200" dirty="0"/>
          </a:p>
        </p:txBody>
      </p:sp>
      <p:sp>
        <p:nvSpPr>
          <p:cNvPr id="86" name="Google Shape;86;p12"/>
          <p:cNvSpPr txBox="1"/>
          <p:nvPr/>
        </p:nvSpPr>
        <p:spPr>
          <a:xfrm>
            <a:off x="778991" y="1483476"/>
            <a:ext cx="1410707" cy="166186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999" b="1" i="0" u="none" strike="noStrike" cap="none" dirty="0">
                <a:solidFill>
                  <a:srgbClr val="FFFFFF"/>
                </a:solidFill>
                <a:latin typeface="Montserrat"/>
                <a:ea typeface="Montserrat"/>
                <a:cs typeface="Montserrat"/>
                <a:sym typeface="Montserrat"/>
              </a:rPr>
              <a:t>1</a:t>
            </a:r>
            <a:endParaRPr dirty="0"/>
          </a:p>
        </p:txBody>
      </p:sp>
      <p:sp>
        <p:nvSpPr>
          <p:cNvPr id="87" name="Google Shape;87;p12"/>
          <p:cNvSpPr txBox="1"/>
          <p:nvPr/>
        </p:nvSpPr>
        <p:spPr>
          <a:xfrm>
            <a:off x="4986943" y="1347819"/>
            <a:ext cx="1640468" cy="166186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999" b="1" i="0" u="none" strike="noStrike" cap="none" dirty="0">
                <a:solidFill>
                  <a:srgbClr val="FFFFFF"/>
                </a:solidFill>
                <a:latin typeface="Montserrat"/>
                <a:ea typeface="Montserrat"/>
                <a:cs typeface="Montserrat"/>
                <a:sym typeface="Montserrat"/>
              </a:rPr>
              <a:t>2</a:t>
            </a:r>
            <a:endParaRPr dirty="0"/>
          </a:p>
        </p:txBody>
      </p:sp>
      <p:sp>
        <p:nvSpPr>
          <p:cNvPr id="88" name="Google Shape;88;p12"/>
          <p:cNvSpPr txBox="1"/>
          <p:nvPr/>
        </p:nvSpPr>
        <p:spPr>
          <a:xfrm>
            <a:off x="9659760" y="1387953"/>
            <a:ext cx="1640468" cy="166186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999" b="1" i="0" u="none" strike="noStrike" cap="none" dirty="0">
                <a:solidFill>
                  <a:srgbClr val="FFFFFF"/>
                </a:solidFill>
                <a:latin typeface="Montserrat"/>
                <a:ea typeface="Montserrat"/>
                <a:cs typeface="Montserrat"/>
                <a:sym typeface="Montserrat"/>
              </a:rPr>
              <a:t>3</a:t>
            </a:r>
            <a:endParaRPr dirty="0"/>
          </a:p>
        </p:txBody>
      </p:sp>
      <p:pic>
        <p:nvPicPr>
          <p:cNvPr id="89" name="Google Shape;89;p12"/>
          <p:cNvPicPr preferRelativeResize="0"/>
          <p:nvPr/>
        </p:nvPicPr>
        <p:blipFill>
          <a:blip r:embed="rId3">
            <a:alphaModFix/>
          </a:blip>
          <a:stretch>
            <a:fillRect/>
          </a:stretch>
        </p:blipFill>
        <p:spPr>
          <a:xfrm>
            <a:off x="12538273" y="958202"/>
            <a:ext cx="7812473" cy="3348200"/>
          </a:xfrm>
          <a:prstGeom prst="rect">
            <a:avLst/>
          </a:prstGeom>
          <a:noFill/>
          <a:ln>
            <a:noFill/>
          </a:ln>
        </p:spPr>
      </p:pic>
      <p:grpSp>
        <p:nvGrpSpPr>
          <p:cNvPr id="3" name="Google Shape;67;p12">
            <a:extLst>
              <a:ext uri="{FF2B5EF4-FFF2-40B4-BE49-F238E27FC236}">
                <a16:creationId xmlns:a16="http://schemas.microsoft.com/office/drawing/2014/main" id="{29DFED64-EB79-E654-F8B0-DB4EB03AF956}"/>
              </a:ext>
            </a:extLst>
          </p:cNvPr>
          <p:cNvGrpSpPr/>
          <p:nvPr/>
        </p:nvGrpSpPr>
        <p:grpSpPr>
          <a:xfrm>
            <a:off x="931629" y="5789210"/>
            <a:ext cx="17837947" cy="1551194"/>
            <a:chOff x="0" y="-47625"/>
            <a:chExt cx="1301907" cy="168398"/>
          </a:xfrm>
        </p:grpSpPr>
        <p:sp>
          <p:nvSpPr>
            <p:cNvPr id="4" name="Google Shape;68;p12">
              <a:extLst>
                <a:ext uri="{FF2B5EF4-FFF2-40B4-BE49-F238E27FC236}">
                  <a16:creationId xmlns:a16="http://schemas.microsoft.com/office/drawing/2014/main" id="{3FC25764-A4D1-A69F-034E-31EC7E4A900C}"/>
                </a:ext>
              </a:extLst>
            </p:cNvPr>
            <p:cNvSpPr/>
            <p:nvPr/>
          </p:nvSpPr>
          <p:spPr>
            <a:xfrm>
              <a:off x="0" y="0"/>
              <a:ext cx="1301906" cy="120773"/>
            </a:xfrm>
            <a:custGeom>
              <a:avLst/>
              <a:gdLst/>
              <a:ahLst/>
              <a:cxnLst/>
              <a:rect l="l" t="t" r="r" b="b"/>
              <a:pathLst>
                <a:path w="1301906" h="120773" extrusionOk="0">
                  <a:moveTo>
                    <a:pt x="60387" y="0"/>
                  </a:moveTo>
                  <a:lnTo>
                    <a:pt x="1241520" y="0"/>
                  </a:lnTo>
                  <a:cubicBezTo>
                    <a:pt x="1257535" y="0"/>
                    <a:pt x="1272895" y="6362"/>
                    <a:pt x="1284220" y="17687"/>
                  </a:cubicBezTo>
                  <a:cubicBezTo>
                    <a:pt x="1295544" y="29012"/>
                    <a:pt x="1301906" y="44371"/>
                    <a:pt x="1301906" y="60387"/>
                  </a:cubicBezTo>
                  <a:lnTo>
                    <a:pt x="1301906" y="60387"/>
                  </a:lnTo>
                  <a:cubicBezTo>
                    <a:pt x="1301906" y="76402"/>
                    <a:pt x="1295544" y="91762"/>
                    <a:pt x="1284220" y="103087"/>
                  </a:cubicBezTo>
                  <a:cubicBezTo>
                    <a:pt x="1272895" y="114411"/>
                    <a:pt x="1257535" y="120773"/>
                    <a:pt x="1241520" y="120773"/>
                  </a:cubicBezTo>
                  <a:lnTo>
                    <a:pt x="60387" y="120773"/>
                  </a:lnTo>
                  <a:cubicBezTo>
                    <a:pt x="44371" y="120773"/>
                    <a:pt x="29012" y="114411"/>
                    <a:pt x="17687" y="103087"/>
                  </a:cubicBezTo>
                  <a:cubicBezTo>
                    <a:pt x="6362" y="91762"/>
                    <a:pt x="0" y="76402"/>
                    <a:pt x="0" y="60387"/>
                  </a:cubicBezTo>
                  <a:lnTo>
                    <a:pt x="0" y="60387"/>
                  </a:lnTo>
                  <a:cubicBezTo>
                    <a:pt x="0" y="44371"/>
                    <a:pt x="6362" y="29012"/>
                    <a:pt x="17687" y="17687"/>
                  </a:cubicBezTo>
                  <a:cubicBezTo>
                    <a:pt x="29012" y="6362"/>
                    <a:pt x="44371" y="0"/>
                    <a:pt x="60387" y="0"/>
                  </a:cubicBezTo>
                  <a:close/>
                </a:path>
              </a:pathLst>
            </a:custGeom>
            <a:solidFill>
              <a:srgbClr val="70A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69;p12">
              <a:extLst>
                <a:ext uri="{FF2B5EF4-FFF2-40B4-BE49-F238E27FC236}">
                  <a16:creationId xmlns:a16="http://schemas.microsoft.com/office/drawing/2014/main" id="{5F303AFF-9683-A33A-461F-F9742E17E233}"/>
                </a:ext>
              </a:extLst>
            </p:cNvPr>
            <p:cNvSpPr txBox="1"/>
            <p:nvPr/>
          </p:nvSpPr>
          <p:spPr>
            <a:xfrm>
              <a:off x="0" y="-47625"/>
              <a:ext cx="1301907" cy="16839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grpSp>
        <p:nvGrpSpPr>
          <p:cNvPr id="6" name="Google Shape;70;p12">
            <a:extLst>
              <a:ext uri="{FF2B5EF4-FFF2-40B4-BE49-F238E27FC236}">
                <a16:creationId xmlns:a16="http://schemas.microsoft.com/office/drawing/2014/main" id="{7FFD13BD-5186-D9C1-905D-0C9B495CA9AB}"/>
              </a:ext>
            </a:extLst>
          </p:cNvPr>
          <p:cNvGrpSpPr/>
          <p:nvPr/>
        </p:nvGrpSpPr>
        <p:grpSpPr>
          <a:xfrm>
            <a:off x="1473008" y="5447275"/>
            <a:ext cx="2007874" cy="2478241"/>
            <a:chOff x="0" y="-47625"/>
            <a:chExt cx="626478" cy="773237"/>
          </a:xfrm>
        </p:grpSpPr>
        <p:sp>
          <p:nvSpPr>
            <p:cNvPr id="7" name="Google Shape;71;p12">
              <a:extLst>
                <a:ext uri="{FF2B5EF4-FFF2-40B4-BE49-F238E27FC236}">
                  <a16:creationId xmlns:a16="http://schemas.microsoft.com/office/drawing/2014/main" id="{B58DCD08-9F49-C782-D7D6-F71F506134ED}"/>
                </a:ext>
              </a:extLst>
            </p:cNvPr>
            <p:cNvSpPr/>
            <p:nvPr/>
          </p:nvSpPr>
          <p:spPr>
            <a:xfrm>
              <a:off x="0" y="0"/>
              <a:ext cx="626478" cy="725612"/>
            </a:xfrm>
            <a:custGeom>
              <a:avLst/>
              <a:gdLst/>
              <a:ahLst/>
              <a:cxnLst/>
              <a:rect l="l" t="t" r="r" b="b"/>
              <a:pathLst>
                <a:path w="626478" h="725612" extrusionOk="0">
                  <a:moveTo>
                    <a:pt x="164771" y="0"/>
                  </a:moveTo>
                  <a:lnTo>
                    <a:pt x="461706" y="0"/>
                  </a:lnTo>
                  <a:cubicBezTo>
                    <a:pt x="552707" y="0"/>
                    <a:pt x="626478" y="73771"/>
                    <a:pt x="626478" y="164771"/>
                  </a:cubicBezTo>
                  <a:lnTo>
                    <a:pt x="626478" y="560840"/>
                  </a:lnTo>
                  <a:cubicBezTo>
                    <a:pt x="626478" y="604541"/>
                    <a:pt x="609118" y="646451"/>
                    <a:pt x="578217" y="677351"/>
                  </a:cubicBezTo>
                  <a:cubicBezTo>
                    <a:pt x="547316" y="708252"/>
                    <a:pt x="505406" y="725612"/>
                    <a:pt x="461706" y="725612"/>
                  </a:cubicBezTo>
                  <a:lnTo>
                    <a:pt x="164771" y="725612"/>
                  </a:lnTo>
                  <a:cubicBezTo>
                    <a:pt x="73771" y="725612"/>
                    <a:pt x="0" y="651841"/>
                    <a:pt x="0" y="560840"/>
                  </a:cubicBezTo>
                  <a:lnTo>
                    <a:pt x="0" y="164771"/>
                  </a:lnTo>
                  <a:cubicBezTo>
                    <a:pt x="0" y="73771"/>
                    <a:pt x="73771" y="0"/>
                    <a:pt x="164771"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2;p12">
              <a:extLst>
                <a:ext uri="{FF2B5EF4-FFF2-40B4-BE49-F238E27FC236}">
                  <a16:creationId xmlns:a16="http://schemas.microsoft.com/office/drawing/2014/main" id="{A60AC972-DCDD-E9F4-D40D-9EE9BCF5929B}"/>
                </a:ext>
              </a:extLst>
            </p:cNvPr>
            <p:cNvSpPr txBox="1"/>
            <p:nvPr/>
          </p:nvSpPr>
          <p:spPr>
            <a:xfrm>
              <a:off x="0" y="-47625"/>
              <a:ext cx="626478" cy="77323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70;p12">
            <a:extLst>
              <a:ext uri="{FF2B5EF4-FFF2-40B4-BE49-F238E27FC236}">
                <a16:creationId xmlns:a16="http://schemas.microsoft.com/office/drawing/2014/main" id="{EA9C3EDF-8743-D123-5557-CBFCE7D7A825}"/>
              </a:ext>
            </a:extLst>
          </p:cNvPr>
          <p:cNvGrpSpPr/>
          <p:nvPr/>
        </p:nvGrpSpPr>
        <p:grpSpPr>
          <a:xfrm>
            <a:off x="5950357" y="5447273"/>
            <a:ext cx="2007874" cy="2478241"/>
            <a:chOff x="0" y="-47625"/>
            <a:chExt cx="626478" cy="773237"/>
          </a:xfrm>
        </p:grpSpPr>
        <p:sp>
          <p:nvSpPr>
            <p:cNvPr id="10" name="Google Shape;71;p12">
              <a:extLst>
                <a:ext uri="{FF2B5EF4-FFF2-40B4-BE49-F238E27FC236}">
                  <a16:creationId xmlns:a16="http://schemas.microsoft.com/office/drawing/2014/main" id="{D1B22A1E-D53A-F0DC-A7F0-A3D35EABD1CA}"/>
                </a:ext>
              </a:extLst>
            </p:cNvPr>
            <p:cNvSpPr/>
            <p:nvPr/>
          </p:nvSpPr>
          <p:spPr>
            <a:xfrm>
              <a:off x="0" y="0"/>
              <a:ext cx="626478" cy="725612"/>
            </a:xfrm>
            <a:custGeom>
              <a:avLst/>
              <a:gdLst/>
              <a:ahLst/>
              <a:cxnLst/>
              <a:rect l="l" t="t" r="r" b="b"/>
              <a:pathLst>
                <a:path w="626478" h="725612" extrusionOk="0">
                  <a:moveTo>
                    <a:pt x="164771" y="0"/>
                  </a:moveTo>
                  <a:lnTo>
                    <a:pt x="461706" y="0"/>
                  </a:lnTo>
                  <a:cubicBezTo>
                    <a:pt x="552707" y="0"/>
                    <a:pt x="626478" y="73771"/>
                    <a:pt x="626478" y="164771"/>
                  </a:cubicBezTo>
                  <a:lnTo>
                    <a:pt x="626478" y="560840"/>
                  </a:lnTo>
                  <a:cubicBezTo>
                    <a:pt x="626478" y="604541"/>
                    <a:pt x="609118" y="646451"/>
                    <a:pt x="578217" y="677351"/>
                  </a:cubicBezTo>
                  <a:cubicBezTo>
                    <a:pt x="547316" y="708252"/>
                    <a:pt x="505406" y="725612"/>
                    <a:pt x="461706" y="725612"/>
                  </a:cubicBezTo>
                  <a:lnTo>
                    <a:pt x="164771" y="725612"/>
                  </a:lnTo>
                  <a:cubicBezTo>
                    <a:pt x="73771" y="725612"/>
                    <a:pt x="0" y="651841"/>
                    <a:pt x="0" y="560840"/>
                  </a:cubicBezTo>
                  <a:lnTo>
                    <a:pt x="0" y="164771"/>
                  </a:lnTo>
                  <a:cubicBezTo>
                    <a:pt x="0" y="73771"/>
                    <a:pt x="73771" y="0"/>
                    <a:pt x="164771"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2;p12">
              <a:extLst>
                <a:ext uri="{FF2B5EF4-FFF2-40B4-BE49-F238E27FC236}">
                  <a16:creationId xmlns:a16="http://schemas.microsoft.com/office/drawing/2014/main" id="{48850F36-0BB7-ACFA-2EAC-DFF2E0E35CBB}"/>
                </a:ext>
              </a:extLst>
            </p:cNvPr>
            <p:cNvSpPr txBox="1"/>
            <p:nvPr/>
          </p:nvSpPr>
          <p:spPr>
            <a:xfrm>
              <a:off x="0" y="-47625"/>
              <a:ext cx="626478" cy="77323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 name="Google Shape;70;p12">
            <a:extLst>
              <a:ext uri="{FF2B5EF4-FFF2-40B4-BE49-F238E27FC236}">
                <a16:creationId xmlns:a16="http://schemas.microsoft.com/office/drawing/2014/main" id="{A7F40B0F-DD21-1D9C-6DC9-1E4272A9A581}"/>
              </a:ext>
            </a:extLst>
          </p:cNvPr>
          <p:cNvGrpSpPr/>
          <p:nvPr/>
        </p:nvGrpSpPr>
        <p:grpSpPr>
          <a:xfrm>
            <a:off x="10296291" y="5447272"/>
            <a:ext cx="2007874" cy="2478241"/>
            <a:chOff x="0" y="-47625"/>
            <a:chExt cx="626478" cy="773237"/>
          </a:xfrm>
        </p:grpSpPr>
        <p:sp>
          <p:nvSpPr>
            <p:cNvPr id="13" name="Google Shape;71;p12">
              <a:extLst>
                <a:ext uri="{FF2B5EF4-FFF2-40B4-BE49-F238E27FC236}">
                  <a16:creationId xmlns:a16="http://schemas.microsoft.com/office/drawing/2014/main" id="{791C3ECE-3E36-57FD-3203-A9D364593797}"/>
                </a:ext>
              </a:extLst>
            </p:cNvPr>
            <p:cNvSpPr/>
            <p:nvPr/>
          </p:nvSpPr>
          <p:spPr>
            <a:xfrm>
              <a:off x="0" y="0"/>
              <a:ext cx="626478" cy="725612"/>
            </a:xfrm>
            <a:custGeom>
              <a:avLst/>
              <a:gdLst/>
              <a:ahLst/>
              <a:cxnLst/>
              <a:rect l="l" t="t" r="r" b="b"/>
              <a:pathLst>
                <a:path w="626478" h="725612" extrusionOk="0">
                  <a:moveTo>
                    <a:pt x="164771" y="0"/>
                  </a:moveTo>
                  <a:lnTo>
                    <a:pt x="461706" y="0"/>
                  </a:lnTo>
                  <a:cubicBezTo>
                    <a:pt x="552707" y="0"/>
                    <a:pt x="626478" y="73771"/>
                    <a:pt x="626478" y="164771"/>
                  </a:cubicBezTo>
                  <a:lnTo>
                    <a:pt x="626478" y="560840"/>
                  </a:lnTo>
                  <a:cubicBezTo>
                    <a:pt x="626478" y="604541"/>
                    <a:pt x="609118" y="646451"/>
                    <a:pt x="578217" y="677351"/>
                  </a:cubicBezTo>
                  <a:cubicBezTo>
                    <a:pt x="547316" y="708252"/>
                    <a:pt x="505406" y="725612"/>
                    <a:pt x="461706" y="725612"/>
                  </a:cubicBezTo>
                  <a:lnTo>
                    <a:pt x="164771" y="725612"/>
                  </a:lnTo>
                  <a:cubicBezTo>
                    <a:pt x="73771" y="725612"/>
                    <a:pt x="0" y="651841"/>
                    <a:pt x="0" y="560840"/>
                  </a:cubicBezTo>
                  <a:lnTo>
                    <a:pt x="0" y="164771"/>
                  </a:lnTo>
                  <a:cubicBezTo>
                    <a:pt x="0" y="73771"/>
                    <a:pt x="73771" y="0"/>
                    <a:pt x="164771"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2;p12">
              <a:extLst>
                <a:ext uri="{FF2B5EF4-FFF2-40B4-BE49-F238E27FC236}">
                  <a16:creationId xmlns:a16="http://schemas.microsoft.com/office/drawing/2014/main" id="{524C33B2-52B2-CAF2-C419-57EBBCC1B54C}"/>
                </a:ext>
              </a:extLst>
            </p:cNvPr>
            <p:cNvSpPr txBox="1"/>
            <p:nvPr/>
          </p:nvSpPr>
          <p:spPr>
            <a:xfrm>
              <a:off x="0" y="-47625"/>
              <a:ext cx="626478" cy="77323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 name="Google Shape;70;p12">
            <a:extLst>
              <a:ext uri="{FF2B5EF4-FFF2-40B4-BE49-F238E27FC236}">
                <a16:creationId xmlns:a16="http://schemas.microsoft.com/office/drawing/2014/main" id="{A71FB232-851A-0DA0-FF47-A56724EBB104}"/>
              </a:ext>
            </a:extLst>
          </p:cNvPr>
          <p:cNvGrpSpPr/>
          <p:nvPr/>
        </p:nvGrpSpPr>
        <p:grpSpPr>
          <a:xfrm>
            <a:off x="14773640" y="5447271"/>
            <a:ext cx="2007874" cy="2478241"/>
            <a:chOff x="0" y="-47625"/>
            <a:chExt cx="626478" cy="773237"/>
          </a:xfrm>
        </p:grpSpPr>
        <p:sp>
          <p:nvSpPr>
            <p:cNvPr id="16" name="Google Shape;71;p12">
              <a:extLst>
                <a:ext uri="{FF2B5EF4-FFF2-40B4-BE49-F238E27FC236}">
                  <a16:creationId xmlns:a16="http://schemas.microsoft.com/office/drawing/2014/main" id="{A6453F3B-6AF5-C70B-9363-3361DD338F61}"/>
                </a:ext>
              </a:extLst>
            </p:cNvPr>
            <p:cNvSpPr/>
            <p:nvPr/>
          </p:nvSpPr>
          <p:spPr>
            <a:xfrm>
              <a:off x="0" y="0"/>
              <a:ext cx="626478" cy="725612"/>
            </a:xfrm>
            <a:custGeom>
              <a:avLst/>
              <a:gdLst/>
              <a:ahLst/>
              <a:cxnLst/>
              <a:rect l="l" t="t" r="r" b="b"/>
              <a:pathLst>
                <a:path w="626478" h="725612" extrusionOk="0">
                  <a:moveTo>
                    <a:pt x="164771" y="0"/>
                  </a:moveTo>
                  <a:lnTo>
                    <a:pt x="461706" y="0"/>
                  </a:lnTo>
                  <a:cubicBezTo>
                    <a:pt x="552707" y="0"/>
                    <a:pt x="626478" y="73771"/>
                    <a:pt x="626478" y="164771"/>
                  </a:cubicBezTo>
                  <a:lnTo>
                    <a:pt x="626478" y="560840"/>
                  </a:lnTo>
                  <a:cubicBezTo>
                    <a:pt x="626478" y="604541"/>
                    <a:pt x="609118" y="646451"/>
                    <a:pt x="578217" y="677351"/>
                  </a:cubicBezTo>
                  <a:cubicBezTo>
                    <a:pt x="547316" y="708252"/>
                    <a:pt x="505406" y="725612"/>
                    <a:pt x="461706" y="725612"/>
                  </a:cubicBezTo>
                  <a:lnTo>
                    <a:pt x="164771" y="725612"/>
                  </a:lnTo>
                  <a:cubicBezTo>
                    <a:pt x="73771" y="725612"/>
                    <a:pt x="0" y="651841"/>
                    <a:pt x="0" y="560840"/>
                  </a:cubicBezTo>
                  <a:lnTo>
                    <a:pt x="0" y="164771"/>
                  </a:lnTo>
                  <a:cubicBezTo>
                    <a:pt x="0" y="73771"/>
                    <a:pt x="73771" y="0"/>
                    <a:pt x="164771"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2;p12">
              <a:extLst>
                <a:ext uri="{FF2B5EF4-FFF2-40B4-BE49-F238E27FC236}">
                  <a16:creationId xmlns:a16="http://schemas.microsoft.com/office/drawing/2014/main" id="{EF19890F-40BB-C7FE-106E-97360902E8C4}"/>
                </a:ext>
              </a:extLst>
            </p:cNvPr>
            <p:cNvSpPr txBox="1"/>
            <p:nvPr/>
          </p:nvSpPr>
          <p:spPr>
            <a:xfrm>
              <a:off x="0" y="-47625"/>
              <a:ext cx="626478" cy="77323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8" name="Google Shape;86;p12">
            <a:extLst>
              <a:ext uri="{FF2B5EF4-FFF2-40B4-BE49-F238E27FC236}">
                <a16:creationId xmlns:a16="http://schemas.microsoft.com/office/drawing/2014/main" id="{0AE5796E-D881-5605-5241-5753E000DCD6}"/>
              </a:ext>
            </a:extLst>
          </p:cNvPr>
          <p:cNvSpPr txBox="1"/>
          <p:nvPr/>
        </p:nvSpPr>
        <p:spPr>
          <a:xfrm>
            <a:off x="1771591" y="5733874"/>
            <a:ext cx="1410707" cy="166186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999" b="1" dirty="0">
                <a:solidFill>
                  <a:srgbClr val="FFFFFF"/>
                </a:solidFill>
                <a:latin typeface="Montserrat"/>
                <a:sym typeface="Montserrat"/>
              </a:rPr>
              <a:t>4</a:t>
            </a:r>
            <a:endParaRPr dirty="0"/>
          </a:p>
        </p:txBody>
      </p:sp>
      <p:sp>
        <p:nvSpPr>
          <p:cNvPr id="19" name="Google Shape;86;p12">
            <a:extLst>
              <a:ext uri="{FF2B5EF4-FFF2-40B4-BE49-F238E27FC236}">
                <a16:creationId xmlns:a16="http://schemas.microsoft.com/office/drawing/2014/main" id="{2E0C7E27-FB12-3D5D-332A-7725EC71628C}"/>
              </a:ext>
            </a:extLst>
          </p:cNvPr>
          <p:cNvSpPr txBox="1"/>
          <p:nvPr/>
        </p:nvSpPr>
        <p:spPr>
          <a:xfrm>
            <a:off x="15072223" y="5733873"/>
            <a:ext cx="1410707" cy="166186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999" b="1" i="0" u="none" strike="noStrike" cap="none" dirty="0">
                <a:solidFill>
                  <a:srgbClr val="FFFFFF"/>
                </a:solidFill>
                <a:latin typeface="Montserrat"/>
                <a:ea typeface="Montserrat"/>
                <a:cs typeface="Montserrat"/>
                <a:sym typeface="Montserrat"/>
              </a:rPr>
              <a:t>7</a:t>
            </a:r>
            <a:endParaRPr dirty="0"/>
          </a:p>
        </p:txBody>
      </p:sp>
      <p:sp>
        <p:nvSpPr>
          <p:cNvPr id="20" name="Google Shape;86;p12">
            <a:extLst>
              <a:ext uri="{FF2B5EF4-FFF2-40B4-BE49-F238E27FC236}">
                <a16:creationId xmlns:a16="http://schemas.microsoft.com/office/drawing/2014/main" id="{CAF3FE6F-6BCB-72B9-FD40-15054A0A3248}"/>
              </a:ext>
            </a:extLst>
          </p:cNvPr>
          <p:cNvSpPr txBox="1"/>
          <p:nvPr/>
        </p:nvSpPr>
        <p:spPr>
          <a:xfrm>
            <a:off x="10594874" y="5733873"/>
            <a:ext cx="1410707" cy="166186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999" b="1" i="0" u="none" strike="noStrike" cap="none" dirty="0">
                <a:solidFill>
                  <a:srgbClr val="FFFFFF"/>
                </a:solidFill>
                <a:latin typeface="Montserrat"/>
                <a:ea typeface="Montserrat"/>
                <a:cs typeface="Montserrat"/>
                <a:sym typeface="Montserrat"/>
              </a:rPr>
              <a:t>6</a:t>
            </a:r>
            <a:endParaRPr dirty="0"/>
          </a:p>
        </p:txBody>
      </p:sp>
      <p:sp>
        <p:nvSpPr>
          <p:cNvPr id="21" name="Google Shape;86;p12">
            <a:extLst>
              <a:ext uri="{FF2B5EF4-FFF2-40B4-BE49-F238E27FC236}">
                <a16:creationId xmlns:a16="http://schemas.microsoft.com/office/drawing/2014/main" id="{58871934-27A4-9ABA-79D3-F55455AC5DE6}"/>
              </a:ext>
            </a:extLst>
          </p:cNvPr>
          <p:cNvSpPr txBox="1"/>
          <p:nvPr/>
        </p:nvSpPr>
        <p:spPr>
          <a:xfrm>
            <a:off x="6248940" y="5733873"/>
            <a:ext cx="1410707" cy="1661865"/>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8999" b="1" i="0" u="none" strike="noStrike" cap="none" dirty="0">
                <a:solidFill>
                  <a:srgbClr val="FFFFFF"/>
                </a:solidFill>
                <a:latin typeface="Montserrat"/>
                <a:ea typeface="Montserrat"/>
                <a:cs typeface="Montserrat"/>
                <a:sym typeface="Montserrat"/>
              </a:rPr>
              <a:t>5</a:t>
            </a:r>
            <a:endParaRPr dirty="0"/>
          </a:p>
        </p:txBody>
      </p:sp>
      <p:sp>
        <p:nvSpPr>
          <p:cNvPr id="22" name="Google Shape;83;p12">
            <a:extLst>
              <a:ext uri="{FF2B5EF4-FFF2-40B4-BE49-F238E27FC236}">
                <a16:creationId xmlns:a16="http://schemas.microsoft.com/office/drawing/2014/main" id="{AD49E70B-4221-FBBD-195A-C33453E08845}"/>
              </a:ext>
            </a:extLst>
          </p:cNvPr>
          <p:cNvSpPr txBox="1"/>
          <p:nvPr/>
        </p:nvSpPr>
        <p:spPr>
          <a:xfrm>
            <a:off x="13967613" y="7880200"/>
            <a:ext cx="4295662" cy="753861"/>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b="1" i="0" u="none" strike="noStrike" cap="none" dirty="0">
                <a:solidFill>
                  <a:srgbClr val="1E3B62"/>
                </a:solidFill>
                <a:latin typeface="Montserrat"/>
                <a:ea typeface="Montserrat"/>
                <a:cs typeface="Montserrat"/>
                <a:sym typeface="Montserrat"/>
              </a:rPr>
              <a:t>CONCLUSION</a:t>
            </a:r>
            <a:endParaRPr dirty="0"/>
          </a:p>
        </p:txBody>
      </p:sp>
      <p:sp>
        <p:nvSpPr>
          <p:cNvPr id="23" name="Google Shape;83;p12">
            <a:extLst>
              <a:ext uri="{FF2B5EF4-FFF2-40B4-BE49-F238E27FC236}">
                <a16:creationId xmlns:a16="http://schemas.microsoft.com/office/drawing/2014/main" id="{0CC5B1A0-33B9-58FE-BBF5-F28A33A33387}"/>
              </a:ext>
            </a:extLst>
          </p:cNvPr>
          <p:cNvSpPr txBox="1"/>
          <p:nvPr/>
        </p:nvSpPr>
        <p:spPr>
          <a:xfrm>
            <a:off x="9585049" y="7880200"/>
            <a:ext cx="4295662" cy="753861"/>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b="1" i="0" u="none" strike="noStrike" cap="none" dirty="0">
                <a:solidFill>
                  <a:srgbClr val="1E3B62"/>
                </a:solidFill>
                <a:latin typeface="Montserrat"/>
                <a:ea typeface="Montserrat"/>
                <a:cs typeface="Montserrat"/>
                <a:sym typeface="Montserrat"/>
              </a:rPr>
              <a:t>LIMITATIONS</a:t>
            </a:r>
            <a:endParaRPr dirty="0"/>
          </a:p>
        </p:txBody>
      </p:sp>
      <p:sp>
        <p:nvSpPr>
          <p:cNvPr id="24" name="Google Shape;83;p12">
            <a:extLst>
              <a:ext uri="{FF2B5EF4-FFF2-40B4-BE49-F238E27FC236}">
                <a16:creationId xmlns:a16="http://schemas.microsoft.com/office/drawing/2014/main" id="{3EC2412A-A10E-788C-49F5-639AE71B3FAF}"/>
              </a:ext>
            </a:extLst>
          </p:cNvPr>
          <p:cNvSpPr txBox="1"/>
          <p:nvPr/>
        </p:nvSpPr>
        <p:spPr>
          <a:xfrm>
            <a:off x="5004373" y="7880200"/>
            <a:ext cx="4295662" cy="1507720"/>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b="1" i="0" u="none" strike="noStrike" cap="none" dirty="0">
                <a:solidFill>
                  <a:srgbClr val="1E3B62"/>
                </a:solidFill>
                <a:latin typeface="Montserrat"/>
                <a:ea typeface="Montserrat"/>
                <a:cs typeface="Montserrat"/>
                <a:sym typeface="Montserrat"/>
              </a:rPr>
              <a:t>RESEARCH QUESTIONS</a:t>
            </a:r>
            <a:endParaRPr dirty="0"/>
          </a:p>
        </p:txBody>
      </p:sp>
      <p:sp>
        <p:nvSpPr>
          <p:cNvPr id="25" name="Google Shape;83;p12">
            <a:extLst>
              <a:ext uri="{FF2B5EF4-FFF2-40B4-BE49-F238E27FC236}">
                <a16:creationId xmlns:a16="http://schemas.microsoft.com/office/drawing/2014/main" id="{04F888B0-AAAB-E7BB-7490-19B930AEBBAB}"/>
              </a:ext>
            </a:extLst>
          </p:cNvPr>
          <p:cNvSpPr txBox="1"/>
          <p:nvPr/>
        </p:nvSpPr>
        <p:spPr>
          <a:xfrm>
            <a:off x="184438" y="7884689"/>
            <a:ext cx="4295662" cy="753861"/>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b="1" i="0" u="none" strike="noStrike" cap="none" dirty="0">
                <a:solidFill>
                  <a:srgbClr val="1E3B62"/>
                </a:solidFill>
                <a:latin typeface="Montserrat"/>
                <a:ea typeface="Montserrat"/>
                <a:cs typeface="Montserrat"/>
                <a:sym typeface="Montserrat"/>
              </a:rPr>
              <a:t>MODELING</a:t>
            </a: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6916EF-5179-560D-13CC-7211A2CD9529}"/>
              </a:ext>
            </a:extLst>
          </p:cNvPr>
          <p:cNvSpPr>
            <a:spLocks noGrp="1"/>
          </p:cNvSpPr>
          <p:nvPr>
            <p:ph type="body" idx="1"/>
          </p:nvPr>
        </p:nvSpPr>
        <p:spPr>
          <a:xfrm>
            <a:off x="5029200" y="926641"/>
            <a:ext cx="8229600" cy="4526100"/>
          </a:xfrm>
        </p:spPr>
        <p:txBody>
          <a:bodyPr>
            <a:normAutofit/>
          </a:bodyPr>
          <a:lstStyle/>
          <a:p>
            <a:pPr marL="0" indent="0">
              <a:lnSpc>
                <a:spcPct val="150000"/>
              </a:lnSpc>
              <a:buNone/>
            </a:pPr>
            <a:r>
              <a:rPr lang="en-US" sz="1700" b="1" dirty="0">
                <a:solidFill>
                  <a:schemeClr val="tx1"/>
                </a:solidFill>
                <a:latin typeface="Montserrat" panose="00000500000000000000" pitchFamily="2" charset="0"/>
                <a:cs typeface="Times New Roman" panose="02020603050405020304" pitchFamily="18" charset="0"/>
              </a:rPr>
              <a:t>Most Influential Factor: </a:t>
            </a:r>
            <a:r>
              <a:rPr lang="en-US" sz="1700" dirty="0">
                <a:solidFill>
                  <a:schemeClr val="tx1"/>
                </a:solidFill>
                <a:latin typeface="Montserrat" panose="00000500000000000000" pitchFamily="2" charset="0"/>
                <a:cs typeface="Times New Roman" panose="02020603050405020304" pitchFamily="18" charset="0"/>
              </a:rPr>
              <a:t>Carrier-related delays (</a:t>
            </a:r>
            <a:r>
              <a:rPr lang="en-US" sz="1700" dirty="0" err="1">
                <a:solidFill>
                  <a:schemeClr val="tx1"/>
                </a:solidFill>
                <a:latin typeface="Montserrat" panose="00000500000000000000" pitchFamily="2" charset="0"/>
                <a:cs typeface="Times New Roman" panose="02020603050405020304" pitchFamily="18" charset="0"/>
              </a:rPr>
              <a:t>carrier_ct</a:t>
            </a:r>
            <a:r>
              <a:rPr lang="en-US" sz="1700" dirty="0">
                <a:solidFill>
                  <a:schemeClr val="tx1"/>
                </a:solidFill>
                <a:latin typeface="Montserrat" panose="00000500000000000000" pitchFamily="2" charset="0"/>
                <a:cs typeface="Times New Roman" panose="02020603050405020304" pitchFamily="18" charset="0"/>
              </a:rPr>
              <a:t>)</a:t>
            </a:r>
          </a:p>
          <a:p>
            <a:pPr marL="0" indent="0">
              <a:lnSpc>
                <a:spcPct val="150000"/>
              </a:lnSpc>
              <a:buNone/>
            </a:pPr>
            <a:r>
              <a:rPr lang="en-US" sz="1700" b="1" dirty="0">
                <a:solidFill>
                  <a:schemeClr val="tx1"/>
                </a:solidFill>
                <a:latin typeface="Montserrat" panose="00000500000000000000" pitchFamily="2" charset="0"/>
                <a:cs typeface="Times New Roman" panose="02020603050405020304" pitchFamily="18" charset="0"/>
              </a:rPr>
              <a:t>Other Key Factors: </a:t>
            </a:r>
            <a:r>
              <a:rPr lang="en-US" sz="1700" dirty="0">
                <a:solidFill>
                  <a:schemeClr val="tx1"/>
                </a:solidFill>
                <a:latin typeface="Montserrat" panose="00000500000000000000" pitchFamily="2" charset="0"/>
                <a:cs typeface="Times New Roman" panose="02020603050405020304" pitchFamily="18" charset="0"/>
              </a:rPr>
              <a:t>Arrival delays (arr_del15), National Airspace System issues (</a:t>
            </a:r>
            <a:r>
              <a:rPr lang="en-US" sz="1700" dirty="0" err="1">
                <a:solidFill>
                  <a:schemeClr val="tx1"/>
                </a:solidFill>
                <a:latin typeface="Montserrat" panose="00000500000000000000" pitchFamily="2" charset="0"/>
                <a:cs typeface="Times New Roman" panose="02020603050405020304" pitchFamily="18" charset="0"/>
              </a:rPr>
              <a:t>nas_ct</a:t>
            </a:r>
            <a:r>
              <a:rPr lang="en-US" sz="1700" dirty="0">
                <a:solidFill>
                  <a:schemeClr val="tx1"/>
                </a:solidFill>
                <a:latin typeface="Montserrat" panose="00000500000000000000" pitchFamily="2" charset="0"/>
                <a:cs typeface="Times New Roman" panose="02020603050405020304" pitchFamily="18" charset="0"/>
              </a:rPr>
              <a:t>), late aircraft arrivals (</a:t>
            </a:r>
            <a:r>
              <a:rPr lang="en-US" sz="1700" dirty="0" err="1">
                <a:solidFill>
                  <a:schemeClr val="tx1"/>
                </a:solidFill>
                <a:latin typeface="Montserrat" panose="00000500000000000000" pitchFamily="2" charset="0"/>
                <a:cs typeface="Times New Roman" panose="02020603050405020304" pitchFamily="18" charset="0"/>
              </a:rPr>
              <a:t>late_aircraft_ct</a:t>
            </a:r>
            <a:r>
              <a:rPr lang="en-US" sz="1700" dirty="0">
                <a:solidFill>
                  <a:schemeClr val="tx1"/>
                </a:solidFill>
                <a:latin typeface="Montserrat" panose="00000500000000000000" pitchFamily="2" charset="0"/>
                <a:cs typeface="Times New Roman" panose="02020603050405020304" pitchFamily="18" charset="0"/>
              </a:rPr>
              <a:t>)</a:t>
            </a:r>
          </a:p>
          <a:p>
            <a:pPr marL="0" indent="0">
              <a:lnSpc>
                <a:spcPct val="150000"/>
              </a:lnSpc>
              <a:buNone/>
            </a:pPr>
            <a:r>
              <a:rPr lang="en-US" sz="1700" b="1" dirty="0">
                <a:solidFill>
                  <a:schemeClr val="tx1"/>
                </a:solidFill>
                <a:latin typeface="Montserrat" panose="00000500000000000000" pitchFamily="2" charset="0"/>
                <a:cs typeface="Times New Roman" panose="02020603050405020304" pitchFamily="18" charset="0"/>
              </a:rPr>
              <a:t>Least Influential Factors: </a:t>
            </a:r>
            <a:r>
              <a:rPr lang="en-US" sz="1700" dirty="0">
                <a:solidFill>
                  <a:schemeClr val="tx1"/>
                </a:solidFill>
                <a:latin typeface="Montserrat" panose="00000500000000000000" pitchFamily="2" charset="0"/>
                <a:cs typeface="Times New Roman" panose="02020603050405020304" pitchFamily="18" charset="0"/>
              </a:rPr>
              <a:t>Weather-related delays (</a:t>
            </a:r>
            <a:r>
              <a:rPr lang="en-US" sz="1700" dirty="0" err="1">
                <a:solidFill>
                  <a:schemeClr val="tx1"/>
                </a:solidFill>
                <a:latin typeface="Montserrat" panose="00000500000000000000" pitchFamily="2" charset="0"/>
                <a:cs typeface="Times New Roman" panose="02020603050405020304" pitchFamily="18" charset="0"/>
              </a:rPr>
              <a:t>weather_ct</a:t>
            </a:r>
            <a:r>
              <a:rPr lang="en-US" sz="1700" dirty="0">
                <a:solidFill>
                  <a:schemeClr val="tx1"/>
                </a:solidFill>
                <a:latin typeface="Montserrat" panose="00000500000000000000" pitchFamily="2" charset="0"/>
                <a:cs typeface="Times New Roman" panose="02020603050405020304" pitchFamily="18" charset="0"/>
              </a:rPr>
              <a:t>), prior cancellations (</a:t>
            </a:r>
            <a:r>
              <a:rPr lang="en-US" sz="1700" dirty="0" err="1">
                <a:solidFill>
                  <a:schemeClr val="tx1"/>
                </a:solidFill>
                <a:latin typeface="Montserrat" panose="00000500000000000000" pitchFamily="2" charset="0"/>
                <a:cs typeface="Times New Roman" panose="02020603050405020304" pitchFamily="18" charset="0"/>
              </a:rPr>
              <a:t>arr_cancelled</a:t>
            </a:r>
            <a:r>
              <a:rPr lang="en-US" sz="1700" dirty="0">
                <a:solidFill>
                  <a:schemeClr val="tx1"/>
                </a:solidFill>
                <a:latin typeface="Montserrat" panose="00000500000000000000" pitchFamily="2" charset="0"/>
                <a:cs typeface="Times New Roman" panose="02020603050405020304" pitchFamily="18" charset="0"/>
              </a:rPr>
              <a:t>), security delays (</a:t>
            </a:r>
            <a:r>
              <a:rPr lang="en-US" sz="1700" dirty="0" err="1">
                <a:solidFill>
                  <a:schemeClr val="tx1"/>
                </a:solidFill>
                <a:latin typeface="Montserrat" panose="00000500000000000000" pitchFamily="2" charset="0"/>
                <a:cs typeface="Times New Roman" panose="02020603050405020304" pitchFamily="18" charset="0"/>
              </a:rPr>
              <a:t>security_ct</a:t>
            </a:r>
            <a:r>
              <a:rPr lang="en-US" sz="1700" dirty="0">
                <a:solidFill>
                  <a:schemeClr val="tx1"/>
                </a:solidFill>
                <a:latin typeface="Montserrat" panose="00000500000000000000" pitchFamily="2" charset="0"/>
                <a:cs typeface="Times New Roman" panose="02020603050405020304" pitchFamily="18" charset="0"/>
              </a:rPr>
              <a:t>)</a:t>
            </a:r>
            <a:endParaRPr lang="en-US" sz="1700" dirty="0">
              <a:latin typeface="Montserrat" panose="00000500000000000000" pitchFamily="2" charset="0"/>
            </a:endParaRPr>
          </a:p>
        </p:txBody>
      </p:sp>
      <p:pic>
        <p:nvPicPr>
          <p:cNvPr id="4" name="Picture 3" descr="A graph showing different colored bars&#10;&#10;Description automatically generated with medium confidence">
            <a:extLst>
              <a:ext uri="{FF2B5EF4-FFF2-40B4-BE49-F238E27FC236}">
                <a16:creationId xmlns:a16="http://schemas.microsoft.com/office/drawing/2014/main" id="{D4C8348B-280E-0029-4649-7747FE4B3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778" y="3859404"/>
            <a:ext cx="9840444" cy="5764099"/>
          </a:xfrm>
          <a:prstGeom prst="rect">
            <a:avLst/>
          </a:prstGeom>
        </p:spPr>
      </p:pic>
    </p:spTree>
    <p:extLst>
      <p:ext uri="{BB962C8B-B14F-4D97-AF65-F5344CB8AC3E}">
        <p14:creationId xmlns:p14="http://schemas.microsoft.com/office/powerpoint/2010/main" val="1174705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506185-26BC-EF45-4DEE-84C2FDB1747A}"/>
              </a:ext>
            </a:extLst>
          </p:cNvPr>
          <p:cNvSpPr>
            <a:spLocks noGrp="1"/>
          </p:cNvSpPr>
          <p:nvPr>
            <p:ph type="body" idx="1"/>
          </p:nvPr>
        </p:nvSpPr>
        <p:spPr>
          <a:xfrm>
            <a:off x="5029200" y="915490"/>
            <a:ext cx="8229600" cy="4526100"/>
          </a:xfrm>
        </p:spPr>
        <p:txBody>
          <a:bodyPr>
            <a:norm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High Accuracy for Winter:</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 201,475 correct predictions</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Misclassifications Exist:</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 Spring often confused with Winter (654 times)</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Key Insight:</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 Model performs well in Winter but needs improvement for other seasons</a:t>
            </a:r>
            <a:endParaRPr lang="en-US" sz="1700" dirty="0">
              <a:solidFill>
                <a:schemeClr val="tx1"/>
              </a:solidFill>
              <a:latin typeface="Montserrat" panose="00000500000000000000" pitchFamily="2" charset="0"/>
            </a:endParaRPr>
          </a:p>
        </p:txBody>
      </p:sp>
      <p:pic>
        <p:nvPicPr>
          <p:cNvPr id="4" name="Picture 3" descr="A graph with numbers and a blue square&#10;&#10;Description automatically generated">
            <a:extLst>
              <a:ext uri="{FF2B5EF4-FFF2-40B4-BE49-F238E27FC236}">
                <a16:creationId xmlns:a16="http://schemas.microsoft.com/office/drawing/2014/main" id="{84C4EFE1-00E7-3C3B-60C0-155A9DD81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3007" y="2865863"/>
            <a:ext cx="6941986" cy="7111894"/>
          </a:xfrm>
          <a:prstGeom prst="rect">
            <a:avLst/>
          </a:prstGeom>
        </p:spPr>
      </p:pic>
    </p:spTree>
    <p:extLst>
      <p:ext uri="{BB962C8B-B14F-4D97-AF65-F5344CB8AC3E}">
        <p14:creationId xmlns:p14="http://schemas.microsoft.com/office/powerpoint/2010/main" val="8454306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223CD4-50AF-5AEE-F5D9-80184AC9729D}"/>
              </a:ext>
            </a:extLst>
          </p:cNvPr>
          <p:cNvSpPr>
            <a:spLocks noGrp="1"/>
          </p:cNvSpPr>
          <p:nvPr>
            <p:ph type="body" idx="1"/>
          </p:nvPr>
        </p:nvSpPr>
        <p:spPr>
          <a:xfrm>
            <a:off x="9144000" y="820028"/>
            <a:ext cx="8229600" cy="1994979"/>
          </a:xfrm>
        </p:spPr>
        <p:txBody>
          <a:bodyPr>
            <a:norm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Winter:</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 Highest cancellations (over 100,000)</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Summer:</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 Second highest due to storms and demand</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700" b="1"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Fall:</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 Fewest cancellations, stable weather</a:t>
            </a:r>
            <a:endParaRPr lang="en-US" sz="1700" dirty="0">
              <a:latin typeface="Montserrat" panose="00000500000000000000" pitchFamily="2" charset="0"/>
            </a:endParaRPr>
          </a:p>
        </p:txBody>
      </p:sp>
      <p:pic>
        <p:nvPicPr>
          <p:cNvPr id="4" name="Picture 3" descr="A graph showing different seasons&#10;&#10;Description automatically generated">
            <a:extLst>
              <a:ext uri="{FF2B5EF4-FFF2-40B4-BE49-F238E27FC236}">
                <a16:creationId xmlns:a16="http://schemas.microsoft.com/office/drawing/2014/main" id="{CBF7707B-0EB7-8F28-468A-2EBBF15605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521" y="253140"/>
            <a:ext cx="8229599" cy="5123733"/>
          </a:xfrm>
          <a:prstGeom prst="rect">
            <a:avLst/>
          </a:prstGeom>
        </p:spPr>
      </p:pic>
      <p:sp>
        <p:nvSpPr>
          <p:cNvPr id="6" name="TextBox 5">
            <a:extLst>
              <a:ext uri="{FF2B5EF4-FFF2-40B4-BE49-F238E27FC236}">
                <a16:creationId xmlns:a16="http://schemas.microsoft.com/office/drawing/2014/main" id="{93F16A46-3B9F-30FE-B36A-EBEEBEC2EE2A}"/>
              </a:ext>
            </a:extLst>
          </p:cNvPr>
          <p:cNvSpPr txBox="1"/>
          <p:nvPr/>
        </p:nvSpPr>
        <p:spPr>
          <a:xfrm>
            <a:off x="2132470" y="7794702"/>
            <a:ext cx="6512312" cy="161775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700" b="1"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Summer:</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 Most delays due to weather, over 35,000</a:t>
            </a:r>
          </a:p>
          <a:p>
            <a:pPr marL="0" marR="0" lvl="0" indent="0" algn="l" defTabSz="914400" rtl="0" eaLnBrk="0" fontAlgn="base" latinLnBrk="0" hangingPunct="0">
              <a:lnSpc>
                <a:spcPct val="150000"/>
              </a:lnSpc>
              <a:spcBef>
                <a:spcPct val="0"/>
              </a:spcBef>
              <a:spcAft>
                <a:spcPct val="0"/>
              </a:spcAft>
              <a:buClrTx/>
              <a:buSzTx/>
              <a:tabLst/>
            </a:pPr>
            <a:r>
              <a:rPr kumimoji="0" lang="en-US" altLang="en-US" sz="1700" b="1"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Winter and Spring:</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 Moderate delays, around 25,000 each</a:t>
            </a:r>
          </a:p>
          <a:p>
            <a:pPr marL="0" marR="0" lvl="0" indent="0" algn="l" defTabSz="914400" rtl="0" eaLnBrk="0" fontAlgn="base" latinLnBrk="0" hangingPunct="0">
              <a:lnSpc>
                <a:spcPct val="150000"/>
              </a:lnSpc>
              <a:spcBef>
                <a:spcPct val="0"/>
              </a:spcBef>
              <a:spcAft>
                <a:spcPct val="0"/>
              </a:spcAft>
              <a:buClrTx/>
              <a:buSzTx/>
              <a:tabLst/>
            </a:pPr>
            <a:r>
              <a:rPr kumimoji="0" lang="en-US" altLang="en-US" sz="1700" b="1"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Fall:</a:t>
            </a:r>
            <a:r>
              <a:rPr kumimoji="0" lang="en-US" altLang="en-US" sz="1700" b="0" i="0" u="none" strike="noStrike" cap="none" normalizeH="0" baseline="0" dirty="0">
                <a:ln>
                  <a:noFill/>
                </a:ln>
                <a:solidFill>
                  <a:schemeClr val="tx1"/>
                </a:solidFill>
                <a:effectLst/>
                <a:latin typeface="Montserrat" panose="00000500000000000000" pitchFamily="2" charset="0"/>
                <a:cs typeface="Times New Roman" panose="02020603050405020304" pitchFamily="18" charset="0"/>
              </a:rPr>
              <a:t> Fewest delays, indicating more stable weather conditions</a:t>
            </a:r>
          </a:p>
        </p:txBody>
      </p:sp>
      <p:pic>
        <p:nvPicPr>
          <p:cNvPr id="7" name="Picture 6" descr="A graph showing different colored bars&#10;&#10;Description automatically generated">
            <a:extLst>
              <a:ext uri="{FF2B5EF4-FFF2-40B4-BE49-F238E27FC236}">
                <a16:creationId xmlns:a16="http://schemas.microsoft.com/office/drawing/2014/main" id="{34FCCB62-87E1-7D34-D82E-9797ECF09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6882" y="4820114"/>
            <a:ext cx="8229599" cy="5068698"/>
          </a:xfrm>
          <a:prstGeom prst="rect">
            <a:avLst/>
          </a:prstGeom>
        </p:spPr>
      </p:pic>
    </p:spTree>
    <p:extLst>
      <p:ext uri="{BB962C8B-B14F-4D97-AF65-F5344CB8AC3E}">
        <p14:creationId xmlns:p14="http://schemas.microsoft.com/office/powerpoint/2010/main" val="1055309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0D4F8"/>
        </a:solidFill>
        <a:effectLst/>
      </p:bgPr>
    </p:bg>
    <p:spTree>
      <p:nvGrpSpPr>
        <p:cNvPr id="1" name="Shape 234"/>
        <p:cNvGrpSpPr/>
        <p:nvPr/>
      </p:nvGrpSpPr>
      <p:grpSpPr>
        <a:xfrm>
          <a:off x="0" y="0"/>
          <a:ext cx="0" cy="0"/>
          <a:chOff x="0" y="0"/>
          <a:chExt cx="0" cy="0"/>
        </a:xfrm>
      </p:grpSpPr>
      <p:grpSp>
        <p:nvGrpSpPr>
          <p:cNvPr id="235" name="Google Shape;235;p21"/>
          <p:cNvGrpSpPr/>
          <p:nvPr/>
        </p:nvGrpSpPr>
        <p:grpSpPr>
          <a:xfrm>
            <a:off x="-1462814" y="2205087"/>
            <a:ext cx="19553752" cy="3018724"/>
            <a:chOff x="0" y="-47625"/>
            <a:chExt cx="1427135" cy="220322"/>
          </a:xfrm>
        </p:grpSpPr>
        <p:sp>
          <p:nvSpPr>
            <p:cNvPr id="236" name="Google Shape;236;p21"/>
            <p:cNvSpPr/>
            <p:nvPr/>
          </p:nvSpPr>
          <p:spPr>
            <a:xfrm>
              <a:off x="0" y="0"/>
              <a:ext cx="1427135" cy="172697"/>
            </a:xfrm>
            <a:custGeom>
              <a:avLst/>
              <a:gdLst/>
              <a:ahLst/>
              <a:cxnLst/>
              <a:rect l="l" t="t" r="r" b="b"/>
              <a:pathLst>
                <a:path w="1427135" h="172697" extrusionOk="0">
                  <a:moveTo>
                    <a:pt x="72455" y="0"/>
                  </a:moveTo>
                  <a:lnTo>
                    <a:pt x="1354680" y="0"/>
                  </a:lnTo>
                  <a:cubicBezTo>
                    <a:pt x="1394696" y="0"/>
                    <a:pt x="1427135" y="32439"/>
                    <a:pt x="1427135" y="72455"/>
                  </a:cubicBezTo>
                  <a:lnTo>
                    <a:pt x="1427135" y="100242"/>
                  </a:lnTo>
                  <a:cubicBezTo>
                    <a:pt x="1427135" y="140258"/>
                    <a:pt x="1394696" y="172697"/>
                    <a:pt x="1354680" y="172697"/>
                  </a:cubicBezTo>
                  <a:lnTo>
                    <a:pt x="72455" y="172697"/>
                  </a:lnTo>
                  <a:cubicBezTo>
                    <a:pt x="32439" y="172697"/>
                    <a:pt x="0" y="140258"/>
                    <a:pt x="0" y="100242"/>
                  </a:cubicBezTo>
                  <a:lnTo>
                    <a:pt x="0" y="72455"/>
                  </a:lnTo>
                  <a:cubicBezTo>
                    <a:pt x="0" y="32439"/>
                    <a:pt x="32439" y="0"/>
                    <a:pt x="72455" y="0"/>
                  </a:cubicBezTo>
                  <a:close/>
                </a:path>
              </a:pathLst>
            </a:custGeom>
            <a:solidFill>
              <a:srgbClr val="70A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txBox="1"/>
            <p:nvPr/>
          </p:nvSpPr>
          <p:spPr>
            <a:xfrm>
              <a:off x="0" y="-47625"/>
              <a:ext cx="1427135" cy="22032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8" name="Google Shape;238;p21"/>
          <p:cNvGrpSpPr/>
          <p:nvPr/>
        </p:nvGrpSpPr>
        <p:grpSpPr>
          <a:xfrm>
            <a:off x="-1462814" y="6102027"/>
            <a:ext cx="19553752" cy="3018724"/>
            <a:chOff x="0" y="-47625"/>
            <a:chExt cx="1427135" cy="220322"/>
          </a:xfrm>
        </p:grpSpPr>
        <p:sp>
          <p:nvSpPr>
            <p:cNvPr id="239" name="Google Shape;239;p21"/>
            <p:cNvSpPr/>
            <p:nvPr/>
          </p:nvSpPr>
          <p:spPr>
            <a:xfrm>
              <a:off x="0" y="0"/>
              <a:ext cx="1427135" cy="172697"/>
            </a:xfrm>
            <a:custGeom>
              <a:avLst/>
              <a:gdLst/>
              <a:ahLst/>
              <a:cxnLst/>
              <a:rect l="l" t="t" r="r" b="b"/>
              <a:pathLst>
                <a:path w="1427135" h="172697" extrusionOk="0">
                  <a:moveTo>
                    <a:pt x="72455" y="0"/>
                  </a:moveTo>
                  <a:lnTo>
                    <a:pt x="1354680" y="0"/>
                  </a:lnTo>
                  <a:cubicBezTo>
                    <a:pt x="1394696" y="0"/>
                    <a:pt x="1427135" y="32439"/>
                    <a:pt x="1427135" y="72455"/>
                  </a:cubicBezTo>
                  <a:lnTo>
                    <a:pt x="1427135" y="100242"/>
                  </a:lnTo>
                  <a:cubicBezTo>
                    <a:pt x="1427135" y="140258"/>
                    <a:pt x="1394696" y="172697"/>
                    <a:pt x="1354680" y="172697"/>
                  </a:cubicBezTo>
                  <a:lnTo>
                    <a:pt x="72455" y="172697"/>
                  </a:lnTo>
                  <a:cubicBezTo>
                    <a:pt x="32439" y="172697"/>
                    <a:pt x="0" y="140258"/>
                    <a:pt x="0" y="100242"/>
                  </a:cubicBezTo>
                  <a:lnTo>
                    <a:pt x="0" y="72455"/>
                  </a:lnTo>
                  <a:cubicBezTo>
                    <a:pt x="0" y="32439"/>
                    <a:pt x="32439" y="0"/>
                    <a:pt x="72455" y="0"/>
                  </a:cubicBezTo>
                  <a:close/>
                </a:path>
              </a:pathLst>
            </a:custGeom>
            <a:solidFill>
              <a:srgbClr val="70A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txBox="1"/>
            <p:nvPr/>
          </p:nvSpPr>
          <p:spPr>
            <a:xfrm>
              <a:off x="0" y="-47625"/>
              <a:ext cx="1427135" cy="22032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1" name="Google Shape;241;p21"/>
          <p:cNvGrpSpPr/>
          <p:nvPr/>
        </p:nvGrpSpPr>
        <p:grpSpPr>
          <a:xfrm>
            <a:off x="1109300" y="2225355"/>
            <a:ext cx="2825360" cy="3478079"/>
            <a:chOff x="0" y="-47625"/>
            <a:chExt cx="881542" cy="1085197"/>
          </a:xfrm>
        </p:grpSpPr>
        <p:sp>
          <p:nvSpPr>
            <p:cNvPr id="242" name="Google Shape;242;p21"/>
            <p:cNvSpPr/>
            <p:nvPr/>
          </p:nvSpPr>
          <p:spPr>
            <a:xfrm>
              <a:off x="0" y="0"/>
              <a:ext cx="881542" cy="1037572"/>
            </a:xfrm>
            <a:custGeom>
              <a:avLst/>
              <a:gdLst/>
              <a:ahLst/>
              <a:cxnLst/>
              <a:rect l="l" t="t" r="r" b="b"/>
              <a:pathLst>
                <a:path w="881542" h="1037572" extrusionOk="0">
                  <a:moveTo>
                    <a:pt x="117827" y="0"/>
                  </a:moveTo>
                  <a:lnTo>
                    <a:pt x="763715" y="0"/>
                  </a:lnTo>
                  <a:cubicBezTo>
                    <a:pt x="828789" y="0"/>
                    <a:pt x="881542" y="52753"/>
                    <a:pt x="881542" y="117827"/>
                  </a:cubicBezTo>
                  <a:lnTo>
                    <a:pt x="881542" y="919745"/>
                  </a:lnTo>
                  <a:cubicBezTo>
                    <a:pt x="881542" y="984819"/>
                    <a:pt x="828789" y="1037572"/>
                    <a:pt x="763715" y="1037572"/>
                  </a:cubicBezTo>
                  <a:lnTo>
                    <a:pt x="117827" y="1037572"/>
                  </a:lnTo>
                  <a:cubicBezTo>
                    <a:pt x="52753" y="1037572"/>
                    <a:pt x="0" y="984819"/>
                    <a:pt x="0" y="919745"/>
                  </a:cubicBezTo>
                  <a:lnTo>
                    <a:pt x="0" y="117827"/>
                  </a:lnTo>
                  <a:cubicBezTo>
                    <a:pt x="0" y="52753"/>
                    <a:pt x="52753" y="0"/>
                    <a:pt x="117827"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txBox="1"/>
            <p:nvPr/>
          </p:nvSpPr>
          <p:spPr>
            <a:xfrm>
              <a:off x="0" y="-47625"/>
              <a:ext cx="881542" cy="108519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4" name="Google Shape;244;p21"/>
          <p:cNvGrpSpPr/>
          <p:nvPr/>
        </p:nvGrpSpPr>
        <p:grpSpPr>
          <a:xfrm>
            <a:off x="1109300" y="6122295"/>
            <a:ext cx="2825360" cy="3478079"/>
            <a:chOff x="0" y="-47625"/>
            <a:chExt cx="881542" cy="1085197"/>
          </a:xfrm>
        </p:grpSpPr>
        <p:sp>
          <p:nvSpPr>
            <p:cNvPr id="245" name="Google Shape;245;p21"/>
            <p:cNvSpPr/>
            <p:nvPr/>
          </p:nvSpPr>
          <p:spPr>
            <a:xfrm>
              <a:off x="0" y="0"/>
              <a:ext cx="881542" cy="1037572"/>
            </a:xfrm>
            <a:custGeom>
              <a:avLst/>
              <a:gdLst/>
              <a:ahLst/>
              <a:cxnLst/>
              <a:rect l="l" t="t" r="r" b="b"/>
              <a:pathLst>
                <a:path w="881542" h="1037572" extrusionOk="0">
                  <a:moveTo>
                    <a:pt x="117827" y="0"/>
                  </a:moveTo>
                  <a:lnTo>
                    <a:pt x="763715" y="0"/>
                  </a:lnTo>
                  <a:cubicBezTo>
                    <a:pt x="828789" y="0"/>
                    <a:pt x="881542" y="52753"/>
                    <a:pt x="881542" y="117827"/>
                  </a:cubicBezTo>
                  <a:lnTo>
                    <a:pt x="881542" y="919745"/>
                  </a:lnTo>
                  <a:cubicBezTo>
                    <a:pt x="881542" y="984819"/>
                    <a:pt x="828789" y="1037572"/>
                    <a:pt x="763715" y="1037572"/>
                  </a:cubicBezTo>
                  <a:lnTo>
                    <a:pt x="117827" y="1037572"/>
                  </a:lnTo>
                  <a:cubicBezTo>
                    <a:pt x="52753" y="1037572"/>
                    <a:pt x="0" y="984819"/>
                    <a:pt x="0" y="919745"/>
                  </a:cubicBezTo>
                  <a:lnTo>
                    <a:pt x="0" y="117827"/>
                  </a:lnTo>
                  <a:cubicBezTo>
                    <a:pt x="0" y="52753"/>
                    <a:pt x="52753" y="0"/>
                    <a:pt x="117827"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txBox="1"/>
            <p:nvPr/>
          </p:nvSpPr>
          <p:spPr>
            <a:xfrm>
              <a:off x="0" y="-47625"/>
              <a:ext cx="881542" cy="108519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47" name="Google Shape;247;p21"/>
          <p:cNvGrpSpPr/>
          <p:nvPr/>
        </p:nvGrpSpPr>
        <p:grpSpPr>
          <a:xfrm>
            <a:off x="9144000" y="2225355"/>
            <a:ext cx="2825360" cy="3478079"/>
            <a:chOff x="0" y="-47625"/>
            <a:chExt cx="881542" cy="1085197"/>
          </a:xfrm>
        </p:grpSpPr>
        <p:sp>
          <p:nvSpPr>
            <p:cNvPr id="248" name="Google Shape;248;p21"/>
            <p:cNvSpPr/>
            <p:nvPr/>
          </p:nvSpPr>
          <p:spPr>
            <a:xfrm>
              <a:off x="0" y="0"/>
              <a:ext cx="881542" cy="1037572"/>
            </a:xfrm>
            <a:custGeom>
              <a:avLst/>
              <a:gdLst/>
              <a:ahLst/>
              <a:cxnLst/>
              <a:rect l="l" t="t" r="r" b="b"/>
              <a:pathLst>
                <a:path w="881542" h="1037572" extrusionOk="0">
                  <a:moveTo>
                    <a:pt x="117827" y="0"/>
                  </a:moveTo>
                  <a:lnTo>
                    <a:pt x="763715" y="0"/>
                  </a:lnTo>
                  <a:cubicBezTo>
                    <a:pt x="828789" y="0"/>
                    <a:pt x="881542" y="52753"/>
                    <a:pt x="881542" y="117827"/>
                  </a:cubicBezTo>
                  <a:lnTo>
                    <a:pt x="881542" y="919745"/>
                  </a:lnTo>
                  <a:cubicBezTo>
                    <a:pt x="881542" y="984819"/>
                    <a:pt x="828789" y="1037572"/>
                    <a:pt x="763715" y="1037572"/>
                  </a:cubicBezTo>
                  <a:lnTo>
                    <a:pt x="117827" y="1037572"/>
                  </a:lnTo>
                  <a:cubicBezTo>
                    <a:pt x="52753" y="1037572"/>
                    <a:pt x="0" y="984819"/>
                    <a:pt x="0" y="919745"/>
                  </a:cubicBezTo>
                  <a:lnTo>
                    <a:pt x="0" y="117827"/>
                  </a:lnTo>
                  <a:cubicBezTo>
                    <a:pt x="0" y="52753"/>
                    <a:pt x="52753" y="0"/>
                    <a:pt x="117827"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txBox="1"/>
            <p:nvPr/>
          </p:nvSpPr>
          <p:spPr>
            <a:xfrm>
              <a:off x="0" y="-47625"/>
              <a:ext cx="881542" cy="108519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0" name="Google Shape;250;p21"/>
          <p:cNvGrpSpPr/>
          <p:nvPr/>
        </p:nvGrpSpPr>
        <p:grpSpPr>
          <a:xfrm>
            <a:off x="9144000" y="6122295"/>
            <a:ext cx="2825360" cy="3478079"/>
            <a:chOff x="0" y="-47625"/>
            <a:chExt cx="881542" cy="1085197"/>
          </a:xfrm>
        </p:grpSpPr>
        <p:sp>
          <p:nvSpPr>
            <p:cNvPr id="251" name="Google Shape;251;p21"/>
            <p:cNvSpPr/>
            <p:nvPr/>
          </p:nvSpPr>
          <p:spPr>
            <a:xfrm>
              <a:off x="0" y="0"/>
              <a:ext cx="881542" cy="1037572"/>
            </a:xfrm>
            <a:custGeom>
              <a:avLst/>
              <a:gdLst/>
              <a:ahLst/>
              <a:cxnLst/>
              <a:rect l="l" t="t" r="r" b="b"/>
              <a:pathLst>
                <a:path w="881542" h="1037572" extrusionOk="0">
                  <a:moveTo>
                    <a:pt x="117827" y="0"/>
                  </a:moveTo>
                  <a:lnTo>
                    <a:pt x="763715" y="0"/>
                  </a:lnTo>
                  <a:cubicBezTo>
                    <a:pt x="828789" y="0"/>
                    <a:pt x="881542" y="52753"/>
                    <a:pt x="881542" y="117827"/>
                  </a:cubicBezTo>
                  <a:lnTo>
                    <a:pt x="881542" y="919745"/>
                  </a:lnTo>
                  <a:cubicBezTo>
                    <a:pt x="881542" y="984819"/>
                    <a:pt x="828789" y="1037572"/>
                    <a:pt x="763715" y="1037572"/>
                  </a:cubicBezTo>
                  <a:lnTo>
                    <a:pt x="117827" y="1037572"/>
                  </a:lnTo>
                  <a:cubicBezTo>
                    <a:pt x="52753" y="1037572"/>
                    <a:pt x="0" y="984819"/>
                    <a:pt x="0" y="919745"/>
                  </a:cubicBezTo>
                  <a:lnTo>
                    <a:pt x="0" y="117827"/>
                  </a:lnTo>
                  <a:cubicBezTo>
                    <a:pt x="0" y="52753"/>
                    <a:pt x="52753" y="0"/>
                    <a:pt x="117827"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1"/>
            <p:cNvSpPr txBox="1"/>
            <p:nvPr/>
          </p:nvSpPr>
          <p:spPr>
            <a:xfrm>
              <a:off x="0" y="-47625"/>
              <a:ext cx="881542" cy="1085197"/>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3" name="Google Shape;253;p21"/>
          <p:cNvSpPr txBox="1"/>
          <p:nvPr/>
        </p:nvSpPr>
        <p:spPr>
          <a:xfrm>
            <a:off x="4443310" y="3083323"/>
            <a:ext cx="3870752" cy="517065"/>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2400" b="1" i="0" u="none" strike="noStrike" cap="none" dirty="0">
                <a:solidFill>
                  <a:srgbClr val="FFFFFF"/>
                </a:solidFill>
                <a:latin typeface="Montserrat"/>
                <a:ea typeface="Montserrat"/>
                <a:cs typeface="Montserrat"/>
                <a:sym typeface="Montserrat"/>
              </a:rPr>
              <a:t>CLASS IMBALANCE</a:t>
            </a:r>
            <a:endParaRPr sz="1050" dirty="0"/>
          </a:p>
        </p:txBody>
      </p:sp>
      <p:sp>
        <p:nvSpPr>
          <p:cNvPr id="254" name="Google Shape;254;p21"/>
          <p:cNvSpPr txBox="1"/>
          <p:nvPr/>
        </p:nvSpPr>
        <p:spPr>
          <a:xfrm>
            <a:off x="4443310" y="6998326"/>
            <a:ext cx="3870752" cy="517065"/>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2400" b="1" i="0" u="none" strike="noStrike" cap="none" dirty="0">
                <a:solidFill>
                  <a:srgbClr val="FFFFFF"/>
                </a:solidFill>
                <a:latin typeface="Montserrat"/>
                <a:ea typeface="Montserrat"/>
                <a:cs typeface="Montserrat"/>
                <a:sym typeface="Montserrat"/>
              </a:rPr>
              <a:t>MODEL COMPLEXITY</a:t>
            </a:r>
            <a:endParaRPr sz="1050" dirty="0"/>
          </a:p>
        </p:txBody>
      </p:sp>
      <p:sp>
        <p:nvSpPr>
          <p:cNvPr id="255" name="Google Shape;255;p21"/>
          <p:cNvSpPr txBox="1"/>
          <p:nvPr/>
        </p:nvSpPr>
        <p:spPr>
          <a:xfrm>
            <a:off x="12474185" y="6834751"/>
            <a:ext cx="3870752" cy="1034129"/>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2400" b="1" i="0" u="none" strike="noStrike" cap="none" dirty="0">
                <a:solidFill>
                  <a:srgbClr val="FFFFFF"/>
                </a:solidFill>
                <a:latin typeface="Montserrat"/>
                <a:ea typeface="Montserrat"/>
                <a:cs typeface="Montserrat"/>
                <a:sym typeface="Montserrat"/>
              </a:rPr>
              <a:t>CLUSTER UNDERSTANDING</a:t>
            </a:r>
            <a:endParaRPr sz="1050" dirty="0"/>
          </a:p>
        </p:txBody>
      </p:sp>
      <p:sp>
        <p:nvSpPr>
          <p:cNvPr id="256" name="Google Shape;256;p21"/>
          <p:cNvSpPr txBox="1"/>
          <p:nvPr/>
        </p:nvSpPr>
        <p:spPr>
          <a:xfrm>
            <a:off x="12474185" y="3083323"/>
            <a:ext cx="3870752" cy="517065"/>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2400" b="1" i="0" u="none" strike="noStrike" cap="none" dirty="0">
                <a:solidFill>
                  <a:srgbClr val="FFFFFF"/>
                </a:solidFill>
                <a:latin typeface="Montserrat"/>
                <a:ea typeface="Montserrat"/>
                <a:cs typeface="Montserrat"/>
                <a:sym typeface="Montserrat"/>
              </a:rPr>
              <a:t>FEATURE LIMITATION</a:t>
            </a:r>
            <a:endParaRPr sz="1050" dirty="0"/>
          </a:p>
        </p:txBody>
      </p:sp>
      <p:sp>
        <p:nvSpPr>
          <p:cNvPr id="257" name="Google Shape;257;p21"/>
          <p:cNvSpPr txBox="1"/>
          <p:nvPr/>
        </p:nvSpPr>
        <p:spPr>
          <a:xfrm>
            <a:off x="1906717" y="2897714"/>
            <a:ext cx="1230526" cy="162506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800" b="1" dirty="0">
                <a:solidFill>
                  <a:srgbClr val="FFFFFF"/>
                </a:solidFill>
                <a:latin typeface="Montserrat"/>
                <a:sym typeface="Montserrat"/>
              </a:rPr>
              <a:t>I</a:t>
            </a:r>
            <a:endParaRPr sz="1000" dirty="0"/>
          </a:p>
        </p:txBody>
      </p:sp>
      <p:sp>
        <p:nvSpPr>
          <p:cNvPr id="258" name="Google Shape;258;p21"/>
          <p:cNvSpPr txBox="1"/>
          <p:nvPr/>
        </p:nvSpPr>
        <p:spPr>
          <a:xfrm>
            <a:off x="1722426" y="6834751"/>
            <a:ext cx="1599108" cy="162506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800" b="1" i="0" u="none" strike="noStrike" cap="none" dirty="0">
                <a:solidFill>
                  <a:srgbClr val="FFFFFF"/>
                </a:solidFill>
                <a:latin typeface="Montserrat"/>
                <a:ea typeface="Montserrat"/>
                <a:cs typeface="Montserrat"/>
                <a:sym typeface="Montserrat"/>
              </a:rPr>
              <a:t>III</a:t>
            </a:r>
            <a:endParaRPr sz="1000" dirty="0"/>
          </a:p>
        </p:txBody>
      </p:sp>
      <p:sp>
        <p:nvSpPr>
          <p:cNvPr id="259" name="Google Shape;259;p21"/>
          <p:cNvSpPr txBox="1"/>
          <p:nvPr/>
        </p:nvSpPr>
        <p:spPr>
          <a:xfrm>
            <a:off x="9520577" y="6834751"/>
            <a:ext cx="1207607" cy="162506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800" b="1" i="0" u="none" strike="noStrike" cap="none" dirty="0">
                <a:solidFill>
                  <a:srgbClr val="FFFFFF"/>
                </a:solidFill>
                <a:latin typeface="Montserrat"/>
                <a:ea typeface="Montserrat"/>
                <a:cs typeface="Montserrat"/>
                <a:sym typeface="Montserrat"/>
              </a:rPr>
              <a:t>IV</a:t>
            </a:r>
            <a:endParaRPr sz="1000" dirty="0"/>
          </a:p>
        </p:txBody>
      </p:sp>
      <p:sp>
        <p:nvSpPr>
          <p:cNvPr id="260" name="Google Shape;260;p21"/>
          <p:cNvSpPr txBox="1"/>
          <p:nvPr/>
        </p:nvSpPr>
        <p:spPr>
          <a:xfrm>
            <a:off x="9424077" y="2857617"/>
            <a:ext cx="2265205" cy="162506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800" b="1" i="0" u="none" strike="noStrike" cap="none" dirty="0">
                <a:solidFill>
                  <a:srgbClr val="FFFFFF"/>
                </a:solidFill>
                <a:latin typeface="Montserrat"/>
                <a:ea typeface="Montserrat"/>
                <a:cs typeface="Montserrat"/>
                <a:sym typeface="Montserrat"/>
              </a:rPr>
              <a:t>II</a:t>
            </a:r>
            <a:endParaRPr sz="1000" dirty="0"/>
          </a:p>
        </p:txBody>
      </p:sp>
      <p:sp>
        <p:nvSpPr>
          <p:cNvPr id="261" name="Google Shape;261;p21"/>
          <p:cNvSpPr txBox="1"/>
          <p:nvPr/>
        </p:nvSpPr>
        <p:spPr>
          <a:xfrm>
            <a:off x="4443310" y="3813645"/>
            <a:ext cx="3870752" cy="117724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dirty="0">
                <a:latin typeface="Montserrat" panose="00000500000000000000" pitchFamily="2" charset="0"/>
              </a:rPr>
              <a:t>Rare delay types (like security delays) are not well-represented, making models biased.</a:t>
            </a:r>
            <a:endParaRPr sz="1700" dirty="0">
              <a:latin typeface="Montserrat" panose="00000500000000000000" pitchFamily="2" charset="0"/>
            </a:endParaRPr>
          </a:p>
        </p:txBody>
      </p:sp>
      <p:sp>
        <p:nvSpPr>
          <p:cNvPr id="262" name="Google Shape;262;p21"/>
          <p:cNvSpPr txBox="1"/>
          <p:nvPr/>
        </p:nvSpPr>
        <p:spPr>
          <a:xfrm>
            <a:off x="4443310" y="7726671"/>
            <a:ext cx="3870752" cy="117724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dirty="0">
                <a:latin typeface="Montserrat" panose="00000500000000000000" pitchFamily="2" charset="0"/>
              </a:rPr>
              <a:t>Gradient Boosting needs careful tuning and may overfit, affecting performance on complex data.</a:t>
            </a:r>
            <a:endParaRPr sz="1700" dirty="0">
              <a:latin typeface="Montserrat" panose="00000500000000000000" pitchFamily="2" charset="0"/>
            </a:endParaRPr>
          </a:p>
        </p:txBody>
      </p:sp>
      <p:sp>
        <p:nvSpPr>
          <p:cNvPr id="263" name="Google Shape;263;p21"/>
          <p:cNvSpPr txBox="1"/>
          <p:nvPr/>
        </p:nvSpPr>
        <p:spPr>
          <a:xfrm>
            <a:off x="12474185" y="7759880"/>
            <a:ext cx="3870752" cy="117724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dirty="0">
                <a:latin typeface="Montserrat" panose="00000500000000000000" pitchFamily="2" charset="0"/>
              </a:rPr>
              <a:t>It can be hard to make sense of clusters without specific knowledge about the industry.</a:t>
            </a:r>
            <a:endParaRPr sz="1700" dirty="0">
              <a:latin typeface="Montserrat" panose="00000500000000000000" pitchFamily="2" charset="0"/>
            </a:endParaRPr>
          </a:p>
        </p:txBody>
      </p:sp>
      <p:sp>
        <p:nvSpPr>
          <p:cNvPr id="264" name="Google Shape;264;p21"/>
          <p:cNvSpPr txBox="1"/>
          <p:nvPr/>
        </p:nvSpPr>
        <p:spPr>
          <a:xfrm>
            <a:off x="12474185" y="3813645"/>
            <a:ext cx="4351583" cy="117724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700" dirty="0">
                <a:latin typeface="Montserrat" panose="00000500000000000000" pitchFamily="2" charset="0"/>
              </a:rPr>
              <a:t>The model's accuracy depends on the chosen features; missing important factors can lower accuracy.</a:t>
            </a:r>
            <a:endParaRPr sz="1700" dirty="0">
              <a:latin typeface="Montserrat" panose="00000500000000000000" pitchFamily="2" charset="0"/>
            </a:endParaRPr>
          </a:p>
        </p:txBody>
      </p:sp>
      <p:pic>
        <p:nvPicPr>
          <p:cNvPr id="265" name="Google Shape;265;p21"/>
          <p:cNvPicPr preferRelativeResize="0"/>
          <p:nvPr/>
        </p:nvPicPr>
        <p:blipFill>
          <a:blip r:embed="rId3">
            <a:alphaModFix/>
          </a:blip>
          <a:stretch>
            <a:fillRect/>
          </a:stretch>
        </p:blipFill>
        <p:spPr>
          <a:xfrm>
            <a:off x="4443303" y="526469"/>
            <a:ext cx="12952373" cy="1678628"/>
          </a:xfrm>
          <a:prstGeom prst="rect">
            <a:avLst/>
          </a:prstGeom>
          <a:noFill/>
          <a:ln>
            <a:noFill/>
          </a:ln>
        </p:spPr>
      </p:pic>
      <p:sp>
        <p:nvSpPr>
          <p:cNvPr id="3" name="TextBox 2">
            <a:extLst>
              <a:ext uri="{FF2B5EF4-FFF2-40B4-BE49-F238E27FC236}">
                <a16:creationId xmlns:a16="http://schemas.microsoft.com/office/drawing/2014/main" id="{FCDBCF49-B965-2028-CDAC-4B77FBCEC059}"/>
              </a:ext>
            </a:extLst>
          </p:cNvPr>
          <p:cNvSpPr txBox="1"/>
          <p:nvPr/>
        </p:nvSpPr>
        <p:spPr>
          <a:xfrm>
            <a:off x="6750972" y="836947"/>
            <a:ext cx="9876620" cy="1200329"/>
          </a:xfrm>
          <a:prstGeom prst="rect">
            <a:avLst/>
          </a:prstGeom>
          <a:noFill/>
        </p:spPr>
        <p:txBody>
          <a:bodyPr wrap="square">
            <a:spAutoFit/>
          </a:bodyPr>
          <a:lstStyle/>
          <a:p>
            <a:r>
              <a:rPr lang="en-US" sz="7200" b="1" i="0" u="none" strike="noStrike" cap="none" dirty="0">
                <a:solidFill>
                  <a:srgbClr val="1E3B62"/>
                </a:solidFill>
                <a:latin typeface="Montserrat"/>
                <a:ea typeface="Montserrat"/>
                <a:cs typeface="Montserrat"/>
                <a:sym typeface="Montserrat"/>
              </a:rPr>
              <a:t>LIMITATIONS</a:t>
            </a:r>
            <a:endParaRPr lang="en-US" sz="72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0D4F8"/>
        </a:solidFill>
        <a:effectLst/>
      </p:bgPr>
    </p:bg>
    <p:spTree>
      <p:nvGrpSpPr>
        <p:cNvPr id="1" name="Shape 353"/>
        <p:cNvGrpSpPr/>
        <p:nvPr/>
      </p:nvGrpSpPr>
      <p:grpSpPr>
        <a:xfrm>
          <a:off x="0" y="0"/>
          <a:ext cx="0" cy="0"/>
          <a:chOff x="0" y="0"/>
          <a:chExt cx="0" cy="0"/>
        </a:xfrm>
      </p:grpSpPr>
      <p:sp>
        <p:nvSpPr>
          <p:cNvPr id="354" name="Google Shape;354;p29"/>
          <p:cNvSpPr txBox="1"/>
          <p:nvPr/>
        </p:nvSpPr>
        <p:spPr>
          <a:xfrm>
            <a:off x="1028700" y="775276"/>
            <a:ext cx="7589857" cy="147732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b="1" i="0" u="none" strike="noStrike" cap="none" dirty="0">
                <a:solidFill>
                  <a:srgbClr val="1E3B62"/>
                </a:solidFill>
                <a:latin typeface="Montserrat"/>
                <a:ea typeface="Montserrat"/>
                <a:cs typeface="Montserrat"/>
                <a:sym typeface="Montserrat"/>
              </a:rPr>
              <a:t>CONCLUSION</a:t>
            </a:r>
            <a:endParaRPr dirty="0"/>
          </a:p>
        </p:txBody>
      </p:sp>
      <p:sp>
        <p:nvSpPr>
          <p:cNvPr id="356" name="Google Shape;356;p29"/>
          <p:cNvSpPr txBox="1"/>
          <p:nvPr/>
        </p:nvSpPr>
        <p:spPr>
          <a:xfrm>
            <a:off x="1080449" y="3622199"/>
            <a:ext cx="6537065" cy="3924151"/>
          </a:xfrm>
          <a:prstGeom prst="rect">
            <a:avLst/>
          </a:prstGeom>
          <a:noFill/>
          <a:ln>
            <a:noFill/>
          </a:ln>
        </p:spPr>
        <p:txBody>
          <a:bodyPr spcFirstLastPara="1" wrap="square" lIns="0" tIns="0" rIns="0" bIns="0" anchor="t" anchorCtr="0">
            <a:spAutoFit/>
          </a:bodyPr>
          <a:lstStyle/>
          <a:p>
            <a:pPr>
              <a:lnSpc>
                <a:spcPct val="150000"/>
              </a:lnSpc>
            </a:pPr>
            <a:r>
              <a:rPr lang="en-US" sz="1700" dirty="0">
                <a:solidFill>
                  <a:schemeClr val="tx1"/>
                </a:solidFill>
                <a:latin typeface="Montserrat" panose="00000500000000000000" pitchFamily="2" charset="0"/>
              </a:rPr>
              <a:t>	In conclusion, this project analyzed airline delays and cancellations to uncover key trends and causes. Predictive models helped forecast delays, estimate durations, identify cascading delays, and cluster airports by delay patterns, offering valuable insights for passengers, airlines, and airports.</a:t>
            </a:r>
          </a:p>
          <a:p>
            <a:pPr>
              <a:lnSpc>
                <a:spcPct val="150000"/>
              </a:lnSpc>
            </a:pPr>
            <a:r>
              <a:rPr lang="en-US" sz="1700" dirty="0">
                <a:solidFill>
                  <a:schemeClr val="tx1"/>
                </a:solidFill>
                <a:latin typeface="Montserrat" panose="00000500000000000000" pitchFamily="2" charset="0"/>
              </a:rPr>
              <a:t>	While the models performed well, challenges like class imbalance and limited features remain. Future efforts can focus on tailored models for specific airlines or regions to enhance accuracy and efficiency in flight operations.</a:t>
            </a:r>
            <a:endParaRPr sz="1700" dirty="0">
              <a:solidFill>
                <a:schemeClr val="tx1"/>
              </a:solidFill>
              <a:latin typeface="Montserrat" panose="00000500000000000000" pitchFamily="2" charset="0"/>
            </a:endParaRPr>
          </a:p>
        </p:txBody>
      </p:sp>
      <p:sp>
        <p:nvSpPr>
          <p:cNvPr id="358" name="Google Shape;358;p29"/>
          <p:cNvSpPr/>
          <p:nvPr/>
        </p:nvSpPr>
        <p:spPr>
          <a:xfrm>
            <a:off x="9390953" y="8624277"/>
            <a:ext cx="861952" cy="857250"/>
          </a:xfrm>
          <a:custGeom>
            <a:avLst/>
            <a:gdLst/>
            <a:ahLst/>
            <a:cxnLst/>
            <a:rect l="l" t="t" r="r" b="b"/>
            <a:pathLst>
              <a:path w="861952" h="857250" extrusionOk="0">
                <a:moveTo>
                  <a:pt x="0" y="0"/>
                </a:moveTo>
                <a:lnTo>
                  <a:pt x="861952" y="0"/>
                </a:lnTo>
                <a:lnTo>
                  <a:pt x="861952" y="857250"/>
                </a:lnTo>
                <a:lnTo>
                  <a:pt x="0" y="857250"/>
                </a:lnTo>
                <a:lnTo>
                  <a:pt x="0" y="0"/>
                </a:lnTo>
                <a:close/>
              </a:path>
            </a:pathLst>
          </a:custGeom>
          <a:blipFill rotWithShape="1">
            <a:blip r:embed="rId3">
              <a:alphaModFix/>
            </a:blip>
            <a:stretch>
              <a:fillRect/>
            </a:stretch>
          </a:blipFill>
          <a:ln>
            <a:noFill/>
          </a:ln>
        </p:spPr>
        <p:txBody>
          <a:bodyPr/>
          <a:lstStyle/>
          <a:p>
            <a:endParaRPr lang="en-US"/>
          </a:p>
        </p:txBody>
      </p:sp>
      <p:sp>
        <p:nvSpPr>
          <p:cNvPr id="359" name="Google Shape;359;p29"/>
          <p:cNvSpPr/>
          <p:nvPr/>
        </p:nvSpPr>
        <p:spPr>
          <a:xfrm>
            <a:off x="11993626" y="8624277"/>
            <a:ext cx="857520" cy="824778"/>
          </a:xfrm>
          <a:custGeom>
            <a:avLst/>
            <a:gdLst/>
            <a:ahLst/>
            <a:cxnLst/>
            <a:rect l="l" t="t" r="r" b="b"/>
            <a:pathLst>
              <a:path w="857520" h="824778" extrusionOk="0">
                <a:moveTo>
                  <a:pt x="0" y="0"/>
                </a:moveTo>
                <a:lnTo>
                  <a:pt x="857520" y="0"/>
                </a:lnTo>
                <a:lnTo>
                  <a:pt x="857520" y="824778"/>
                </a:lnTo>
                <a:lnTo>
                  <a:pt x="0" y="824778"/>
                </a:lnTo>
                <a:lnTo>
                  <a:pt x="0" y="0"/>
                </a:lnTo>
                <a:close/>
              </a:path>
            </a:pathLst>
          </a:custGeom>
          <a:blipFill rotWithShape="1">
            <a:blip r:embed="rId4">
              <a:alphaModFix/>
            </a:blip>
            <a:stretch>
              <a:fillRect/>
            </a:stretch>
          </a:blipFill>
          <a:ln>
            <a:noFill/>
          </a:ln>
        </p:spPr>
        <p:txBody>
          <a:bodyPr/>
          <a:lstStyle/>
          <a:p>
            <a:endParaRPr lang="en-US"/>
          </a:p>
        </p:txBody>
      </p:sp>
      <p:sp>
        <p:nvSpPr>
          <p:cNvPr id="360" name="Google Shape;360;p29"/>
          <p:cNvSpPr/>
          <p:nvPr/>
        </p:nvSpPr>
        <p:spPr>
          <a:xfrm>
            <a:off x="14659418" y="8653089"/>
            <a:ext cx="822649" cy="779273"/>
          </a:xfrm>
          <a:custGeom>
            <a:avLst/>
            <a:gdLst/>
            <a:ahLst/>
            <a:cxnLst/>
            <a:rect l="l" t="t" r="r" b="b"/>
            <a:pathLst>
              <a:path w="822649" h="779273" extrusionOk="0">
                <a:moveTo>
                  <a:pt x="0" y="0"/>
                </a:moveTo>
                <a:lnTo>
                  <a:pt x="822649" y="0"/>
                </a:lnTo>
                <a:lnTo>
                  <a:pt x="822649" y="779273"/>
                </a:lnTo>
                <a:lnTo>
                  <a:pt x="0" y="779273"/>
                </a:lnTo>
                <a:lnTo>
                  <a:pt x="0" y="0"/>
                </a:lnTo>
                <a:close/>
              </a:path>
            </a:pathLst>
          </a:custGeom>
          <a:blipFill rotWithShape="1">
            <a:blip r:embed="rId5">
              <a:alphaModFix/>
            </a:blip>
            <a:stretch>
              <a:fillRect/>
            </a:stretch>
          </a:blipFill>
          <a:ln>
            <a:noFill/>
          </a:ln>
        </p:spPr>
        <p:txBody>
          <a:bodyPr/>
          <a:lstStyle/>
          <a:p>
            <a:endParaRPr lang="en-US"/>
          </a:p>
        </p:txBody>
      </p:sp>
      <p:pic>
        <p:nvPicPr>
          <p:cNvPr id="361" name="Google Shape;361;p29"/>
          <p:cNvPicPr preferRelativeResize="0"/>
          <p:nvPr/>
        </p:nvPicPr>
        <p:blipFill>
          <a:blip r:embed="rId6">
            <a:alphaModFix/>
          </a:blip>
          <a:stretch>
            <a:fillRect/>
          </a:stretch>
        </p:blipFill>
        <p:spPr>
          <a:xfrm>
            <a:off x="9272863" y="1029343"/>
            <a:ext cx="1030575" cy="2750233"/>
          </a:xfrm>
          <a:prstGeom prst="rect">
            <a:avLst/>
          </a:prstGeom>
          <a:noFill/>
          <a:ln>
            <a:noFill/>
          </a:ln>
        </p:spPr>
      </p:pic>
      <p:pic>
        <p:nvPicPr>
          <p:cNvPr id="362" name="Google Shape;362;p29"/>
          <p:cNvPicPr preferRelativeResize="0"/>
          <p:nvPr/>
        </p:nvPicPr>
        <p:blipFill>
          <a:blip r:embed="rId7">
            <a:alphaModFix/>
          </a:blip>
          <a:stretch>
            <a:fillRect/>
          </a:stretch>
        </p:blipFill>
        <p:spPr>
          <a:xfrm>
            <a:off x="11051967" y="1148277"/>
            <a:ext cx="1395775" cy="2760951"/>
          </a:xfrm>
          <a:prstGeom prst="rect">
            <a:avLst/>
          </a:prstGeom>
          <a:noFill/>
          <a:ln>
            <a:noFill/>
          </a:ln>
        </p:spPr>
      </p:pic>
      <p:pic>
        <p:nvPicPr>
          <p:cNvPr id="363" name="Google Shape;363;p29"/>
          <p:cNvPicPr preferRelativeResize="0"/>
          <p:nvPr/>
        </p:nvPicPr>
        <p:blipFill>
          <a:blip r:embed="rId8">
            <a:alphaModFix/>
          </a:blip>
          <a:stretch>
            <a:fillRect/>
          </a:stretch>
        </p:blipFill>
        <p:spPr>
          <a:xfrm>
            <a:off x="13196277" y="1067363"/>
            <a:ext cx="861950" cy="2757035"/>
          </a:xfrm>
          <a:prstGeom prst="rect">
            <a:avLst/>
          </a:prstGeom>
          <a:noFill/>
          <a:ln>
            <a:noFill/>
          </a:ln>
        </p:spPr>
      </p:pic>
      <p:pic>
        <p:nvPicPr>
          <p:cNvPr id="364" name="Google Shape;364;p29"/>
          <p:cNvPicPr preferRelativeResize="0"/>
          <p:nvPr/>
        </p:nvPicPr>
        <p:blipFill>
          <a:blip r:embed="rId9">
            <a:alphaModFix/>
          </a:blip>
          <a:stretch>
            <a:fillRect/>
          </a:stretch>
        </p:blipFill>
        <p:spPr>
          <a:xfrm>
            <a:off x="14923900" y="871974"/>
            <a:ext cx="2518529" cy="2750225"/>
          </a:xfrm>
          <a:prstGeom prst="rect">
            <a:avLst/>
          </a:prstGeom>
          <a:noFill/>
          <a:ln>
            <a:noFill/>
          </a:ln>
        </p:spPr>
      </p:pic>
      <p:pic>
        <p:nvPicPr>
          <p:cNvPr id="365" name="Google Shape;365;p29"/>
          <p:cNvPicPr preferRelativeResize="0"/>
          <p:nvPr/>
        </p:nvPicPr>
        <p:blipFill>
          <a:blip r:embed="rId10">
            <a:alphaModFix/>
          </a:blip>
          <a:stretch>
            <a:fillRect/>
          </a:stretch>
        </p:blipFill>
        <p:spPr>
          <a:xfrm>
            <a:off x="9146960" y="4657655"/>
            <a:ext cx="1631175" cy="1439281"/>
          </a:xfrm>
          <a:prstGeom prst="rect">
            <a:avLst/>
          </a:prstGeom>
          <a:noFill/>
          <a:ln>
            <a:noFill/>
          </a:ln>
        </p:spPr>
      </p:pic>
      <p:pic>
        <p:nvPicPr>
          <p:cNvPr id="366" name="Google Shape;366;p29"/>
          <p:cNvPicPr preferRelativeResize="0"/>
          <p:nvPr/>
        </p:nvPicPr>
        <p:blipFill>
          <a:blip r:embed="rId11">
            <a:alphaModFix/>
          </a:blip>
          <a:stretch>
            <a:fillRect/>
          </a:stretch>
        </p:blipFill>
        <p:spPr>
          <a:xfrm>
            <a:off x="11464488" y="4160471"/>
            <a:ext cx="846350" cy="1804717"/>
          </a:xfrm>
          <a:prstGeom prst="rect">
            <a:avLst/>
          </a:prstGeom>
          <a:noFill/>
          <a:ln>
            <a:noFill/>
          </a:ln>
        </p:spPr>
      </p:pic>
      <p:pic>
        <p:nvPicPr>
          <p:cNvPr id="367" name="Google Shape;367;p29"/>
          <p:cNvPicPr preferRelativeResize="0"/>
          <p:nvPr/>
        </p:nvPicPr>
        <p:blipFill>
          <a:blip r:embed="rId12">
            <a:alphaModFix/>
          </a:blip>
          <a:stretch>
            <a:fillRect/>
          </a:stretch>
        </p:blipFill>
        <p:spPr>
          <a:xfrm>
            <a:off x="12665458" y="5077027"/>
            <a:ext cx="1782825" cy="827523"/>
          </a:xfrm>
          <a:prstGeom prst="rect">
            <a:avLst/>
          </a:prstGeom>
          <a:noFill/>
          <a:ln>
            <a:noFill/>
          </a:ln>
        </p:spPr>
      </p:pic>
      <p:pic>
        <p:nvPicPr>
          <p:cNvPr id="368" name="Google Shape;368;p29"/>
          <p:cNvPicPr preferRelativeResize="0"/>
          <p:nvPr/>
        </p:nvPicPr>
        <p:blipFill>
          <a:blip r:embed="rId13">
            <a:alphaModFix/>
          </a:blip>
          <a:stretch>
            <a:fillRect/>
          </a:stretch>
        </p:blipFill>
        <p:spPr>
          <a:xfrm>
            <a:off x="15109700" y="4443824"/>
            <a:ext cx="1782825" cy="1440189"/>
          </a:xfrm>
          <a:prstGeom prst="rect">
            <a:avLst/>
          </a:prstGeom>
          <a:noFill/>
          <a:ln>
            <a:noFill/>
          </a:ln>
        </p:spPr>
      </p:pic>
      <p:pic>
        <p:nvPicPr>
          <p:cNvPr id="369" name="Google Shape;369;p29"/>
          <p:cNvPicPr preferRelativeResize="0"/>
          <p:nvPr/>
        </p:nvPicPr>
        <p:blipFill>
          <a:blip r:embed="rId14">
            <a:alphaModFix/>
          </a:blip>
          <a:stretch>
            <a:fillRect/>
          </a:stretch>
        </p:blipFill>
        <p:spPr>
          <a:xfrm>
            <a:off x="8902807" y="6993238"/>
            <a:ext cx="2119457" cy="724543"/>
          </a:xfrm>
          <a:prstGeom prst="rect">
            <a:avLst/>
          </a:prstGeom>
          <a:noFill/>
          <a:ln>
            <a:noFill/>
          </a:ln>
        </p:spPr>
      </p:pic>
      <p:pic>
        <p:nvPicPr>
          <p:cNvPr id="370" name="Google Shape;370;p29"/>
          <p:cNvPicPr preferRelativeResize="0"/>
          <p:nvPr/>
        </p:nvPicPr>
        <p:blipFill>
          <a:blip r:embed="rId15">
            <a:alphaModFix/>
          </a:blip>
          <a:stretch>
            <a:fillRect/>
          </a:stretch>
        </p:blipFill>
        <p:spPr>
          <a:xfrm>
            <a:off x="12199050" y="6803225"/>
            <a:ext cx="2156289" cy="922375"/>
          </a:xfrm>
          <a:prstGeom prst="rect">
            <a:avLst/>
          </a:prstGeom>
          <a:noFill/>
          <a:ln>
            <a:noFill/>
          </a:ln>
        </p:spPr>
      </p:pic>
      <p:pic>
        <p:nvPicPr>
          <p:cNvPr id="371" name="Google Shape;371;p29"/>
          <p:cNvPicPr preferRelativeResize="0"/>
          <p:nvPr/>
        </p:nvPicPr>
        <p:blipFill>
          <a:blip r:embed="rId16">
            <a:alphaModFix/>
          </a:blip>
          <a:stretch>
            <a:fillRect/>
          </a:stretch>
        </p:blipFill>
        <p:spPr>
          <a:xfrm>
            <a:off x="15185525" y="6770031"/>
            <a:ext cx="1631175" cy="919057"/>
          </a:xfrm>
          <a:prstGeom prst="rect">
            <a:avLst/>
          </a:prstGeom>
          <a:noFill/>
          <a:ln>
            <a:noFill/>
          </a:ln>
        </p:spPr>
      </p:pic>
      <p:pic>
        <p:nvPicPr>
          <p:cNvPr id="372" name="Google Shape;372;p29"/>
          <p:cNvPicPr preferRelativeResize="0"/>
          <p:nvPr/>
        </p:nvPicPr>
        <p:blipFill>
          <a:blip r:embed="rId17">
            <a:alphaModFix/>
          </a:blip>
          <a:stretch>
            <a:fillRect/>
          </a:stretch>
        </p:blipFill>
        <p:spPr>
          <a:xfrm>
            <a:off x="10757676" y="8591337"/>
            <a:ext cx="731173" cy="824775"/>
          </a:xfrm>
          <a:prstGeom prst="rect">
            <a:avLst/>
          </a:prstGeom>
          <a:noFill/>
          <a:ln>
            <a:noFill/>
          </a:ln>
        </p:spPr>
      </p:pic>
      <p:pic>
        <p:nvPicPr>
          <p:cNvPr id="373" name="Google Shape;373;p29"/>
          <p:cNvPicPr preferRelativeResize="0"/>
          <p:nvPr/>
        </p:nvPicPr>
        <p:blipFill>
          <a:blip r:embed="rId18">
            <a:alphaModFix/>
          </a:blip>
          <a:stretch>
            <a:fillRect/>
          </a:stretch>
        </p:blipFill>
        <p:spPr>
          <a:xfrm>
            <a:off x="13324313" y="8624275"/>
            <a:ext cx="861950" cy="861950"/>
          </a:xfrm>
          <a:prstGeom prst="rect">
            <a:avLst/>
          </a:prstGeom>
          <a:noFill/>
          <a:ln>
            <a:noFill/>
          </a:ln>
        </p:spPr>
      </p:pic>
      <p:pic>
        <p:nvPicPr>
          <p:cNvPr id="374" name="Google Shape;374;p29"/>
          <p:cNvPicPr preferRelativeResize="0"/>
          <p:nvPr/>
        </p:nvPicPr>
        <p:blipFill>
          <a:blip r:embed="rId19">
            <a:alphaModFix/>
          </a:blip>
          <a:stretch>
            <a:fillRect/>
          </a:stretch>
        </p:blipFill>
        <p:spPr>
          <a:xfrm>
            <a:off x="16069874" y="8575096"/>
            <a:ext cx="822650" cy="828579"/>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26"/>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326" name="Google Shape;326;p26"/>
          <p:cNvGrpSpPr/>
          <p:nvPr/>
        </p:nvGrpSpPr>
        <p:grpSpPr>
          <a:xfrm>
            <a:off x="-4663073" y="376171"/>
            <a:ext cx="14645468" cy="8882124"/>
            <a:chOff x="0" y="-47625"/>
            <a:chExt cx="1068903" cy="648264"/>
          </a:xfrm>
        </p:grpSpPr>
        <p:sp>
          <p:nvSpPr>
            <p:cNvPr id="327" name="Google Shape;327;p26"/>
            <p:cNvSpPr/>
            <p:nvPr/>
          </p:nvSpPr>
          <p:spPr>
            <a:xfrm>
              <a:off x="0" y="0"/>
              <a:ext cx="1068903" cy="600639"/>
            </a:xfrm>
            <a:custGeom>
              <a:avLst/>
              <a:gdLst/>
              <a:ahLst/>
              <a:cxnLst/>
              <a:rect l="l" t="t" r="r" b="b"/>
              <a:pathLst>
                <a:path w="1068903" h="600639" extrusionOk="0">
                  <a:moveTo>
                    <a:pt x="96738" y="0"/>
                  </a:moveTo>
                  <a:lnTo>
                    <a:pt x="972165" y="0"/>
                  </a:lnTo>
                  <a:cubicBezTo>
                    <a:pt x="997822" y="0"/>
                    <a:pt x="1022427" y="10192"/>
                    <a:pt x="1040569" y="28334"/>
                  </a:cubicBezTo>
                  <a:cubicBezTo>
                    <a:pt x="1058711" y="46476"/>
                    <a:pt x="1068903" y="71081"/>
                    <a:pt x="1068903" y="96738"/>
                  </a:cubicBezTo>
                  <a:lnTo>
                    <a:pt x="1068903" y="503901"/>
                  </a:lnTo>
                  <a:cubicBezTo>
                    <a:pt x="1068903" y="557328"/>
                    <a:pt x="1025592" y="600639"/>
                    <a:pt x="972165" y="600639"/>
                  </a:cubicBezTo>
                  <a:lnTo>
                    <a:pt x="96738" y="600639"/>
                  </a:lnTo>
                  <a:cubicBezTo>
                    <a:pt x="43311" y="600639"/>
                    <a:pt x="0" y="557328"/>
                    <a:pt x="0" y="503901"/>
                  </a:cubicBezTo>
                  <a:lnTo>
                    <a:pt x="0" y="96738"/>
                  </a:lnTo>
                  <a:cubicBezTo>
                    <a:pt x="0" y="43311"/>
                    <a:pt x="43311" y="0"/>
                    <a:pt x="96738" y="0"/>
                  </a:cubicBezTo>
                  <a:close/>
                </a:path>
              </a:pathLst>
            </a:custGeom>
            <a:solidFill>
              <a:srgbClr val="70ABF1">
                <a:alpha val="69803"/>
              </a:srgbClr>
            </a:solidFill>
            <a:ln w="95250" cap="rnd" cmpd="sng">
              <a:solidFill>
                <a:srgbClr val="FFFFFF">
                  <a:alpha val="6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txBox="1"/>
            <p:nvPr/>
          </p:nvSpPr>
          <p:spPr>
            <a:xfrm>
              <a:off x="0" y="-47625"/>
              <a:ext cx="1068903" cy="648264"/>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9" name="Google Shape;329;p26"/>
          <p:cNvSpPr txBox="1"/>
          <p:nvPr/>
        </p:nvSpPr>
        <p:spPr>
          <a:xfrm>
            <a:off x="4072983" y="3419948"/>
            <a:ext cx="6375710" cy="344709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8000" b="1" i="0" u="none" strike="noStrike" cap="none" dirty="0">
                <a:solidFill>
                  <a:srgbClr val="FFFFFF"/>
                </a:solidFill>
                <a:latin typeface="Montserrat"/>
                <a:ea typeface="Montserrat"/>
                <a:cs typeface="Montserrat"/>
                <a:sym typeface="Montserrat"/>
              </a:rPr>
              <a:t>THANK YOU!</a:t>
            </a: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0D4F8"/>
        </a:solidFill>
        <a:effectLst/>
      </p:bgPr>
    </p:bg>
    <p:spTree>
      <p:nvGrpSpPr>
        <p:cNvPr id="1" name="Shape 93"/>
        <p:cNvGrpSpPr/>
        <p:nvPr/>
      </p:nvGrpSpPr>
      <p:grpSpPr>
        <a:xfrm>
          <a:off x="0" y="0"/>
          <a:ext cx="0" cy="0"/>
          <a:chOff x="0" y="0"/>
          <a:chExt cx="0" cy="0"/>
        </a:xfrm>
      </p:grpSpPr>
      <p:pic>
        <p:nvPicPr>
          <p:cNvPr id="100" name="Google Shape;100;p13"/>
          <p:cNvPicPr preferRelativeResize="0"/>
          <p:nvPr/>
        </p:nvPicPr>
        <p:blipFill>
          <a:blip r:embed="rId3">
            <a:alphaModFix/>
          </a:blip>
          <a:stretch>
            <a:fillRect/>
          </a:stretch>
        </p:blipFill>
        <p:spPr>
          <a:xfrm>
            <a:off x="-4770672" y="3667518"/>
            <a:ext cx="12725326" cy="6500812"/>
          </a:xfrm>
          <a:prstGeom prst="rect">
            <a:avLst/>
          </a:prstGeom>
          <a:noFill/>
          <a:ln>
            <a:noFill/>
          </a:ln>
        </p:spPr>
      </p:pic>
      <p:sp>
        <p:nvSpPr>
          <p:cNvPr id="94" name="Google Shape;94;p13"/>
          <p:cNvSpPr txBox="1"/>
          <p:nvPr/>
        </p:nvSpPr>
        <p:spPr>
          <a:xfrm>
            <a:off x="3656053" y="-32410"/>
            <a:ext cx="9065400" cy="155119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7200" b="1" i="0" u="none" strike="noStrike" cap="none" dirty="0">
                <a:solidFill>
                  <a:srgbClr val="1E3B62"/>
                </a:solidFill>
                <a:latin typeface="Montserrat"/>
                <a:ea typeface="Montserrat"/>
                <a:cs typeface="Montserrat"/>
                <a:sym typeface="Montserrat"/>
              </a:rPr>
              <a:t>INTRODUCTION</a:t>
            </a:r>
            <a:endParaRPr sz="7200" dirty="0"/>
          </a:p>
        </p:txBody>
      </p:sp>
      <p:cxnSp>
        <p:nvCxnSpPr>
          <p:cNvPr id="13" name="Google Shape;309;p25">
            <a:extLst>
              <a:ext uri="{FF2B5EF4-FFF2-40B4-BE49-F238E27FC236}">
                <a16:creationId xmlns:a16="http://schemas.microsoft.com/office/drawing/2014/main" id="{8CFDCAC9-27C3-FAAF-A599-A074AA6DD54F}"/>
              </a:ext>
            </a:extLst>
          </p:cNvPr>
          <p:cNvCxnSpPr>
            <a:cxnSpLocks/>
          </p:cNvCxnSpPr>
          <p:nvPr/>
        </p:nvCxnSpPr>
        <p:spPr>
          <a:xfrm>
            <a:off x="1121167" y="2337381"/>
            <a:ext cx="16323871" cy="0"/>
          </a:xfrm>
          <a:prstGeom prst="straightConnector1">
            <a:avLst/>
          </a:prstGeom>
          <a:noFill/>
          <a:ln w="47625" cap="flat" cmpd="sng">
            <a:solidFill>
              <a:srgbClr val="1E3B62"/>
            </a:solidFill>
            <a:prstDash val="solid"/>
            <a:round/>
            <a:headEnd type="none" w="sm" len="sm"/>
            <a:tailEnd type="none" w="sm" len="sm"/>
          </a:ln>
        </p:spPr>
      </p:cxnSp>
      <p:sp>
        <p:nvSpPr>
          <p:cNvPr id="14" name="Google Shape;310;p25">
            <a:extLst>
              <a:ext uri="{FF2B5EF4-FFF2-40B4-BE49-F238E27FC236}">
                <a16:creationId xmlns:a16="http://schemas.microsoft.com/office/drawing/2014/main" id="{9D4A0452-3098-C8E2-2B41-61DF7E7B6B95}"/>
              </a:ext>
            </a:extLst>
          </p:cNvPr>
          <p:cNvSpPr/>
          <p:nvPr/>
        </p:nvSpPr>
        <p:spPr>
          <a:xfrm rot="8168962">
            <a:off x="916618" y="1950457"/>
            <a:ext cx="778093" cy="773849"/>
          </a:xfrm>
          <a:custGeom>
            <a:avLst/>
            <a:gdLst/>
            <a:ahLst/>
            <a:cxnLst/>
            <a:rect l="l" t="t" r="r" b="b"/>
            <a:pathLst>
              <a:path w="778093" h="773849" extrusionOk="0">
                <a:moveTo>
                  <a:pt x="0" y="0"/>
                </a:moveTo>
                <a:lnTo>
                  <a:pt x="778093" y="0"/>
                </a:lnTo>
                <a:lnTo>
                  <a:pt x="778093" y="773849"/>
                </a:lnTo>
                <a:lnTo>
                  <a:pt x="0" y="773849"/>
                </a:lnTo>
                <a:lnTo>
                  <a:pt x="0" y="0"/>
                </a:lnTo>
                <a:close/>
              </a:path>
            </a:pathLst>
          </a:custGeom>
          <a:blipFill rotWithShape="1">
            <a:blip r:embed="rId4">
              <a:alphaModFix/>
            </a:blip>
            <a:stretch>
              <a:fillRect/>
            </a:stretch>
          </a:blipFill>
          <a:ln>
            <a:noFill/>
          </a:ln>
        </p:spPr>
        <p:txBody>
          <a:bodyPr/>
          <a:lstStyle/>
          <a:p>
            <a:endParaRPr lang="en-US"/>
          </a:p>
        </p:txBody>
      </p:sp>
      <p:sp>
        <p:nvSpPr>
          <p:cNvPr id="15" name="Google Shape;311;p25">
            <a:extLst>
              <a:ext uri="{FF2B5EF4-FFF2-40B4-BE49-F238E27FC236}">
                <a16:creationId xmlns:a16="http://schemas.microsoft.com/office/drawing/2014/main" id="{8D0B20CD-5952-D55F-E221-F4F744B284D9}"/>
              </a:ext>
            </a:extLst>
          </p:cNvPr>
          <p:cNvSpPr/>
          <p:nvPr/>
        </p:nvSpPr>
        <p:spPr>
          <a:xfrm rot="8168962">
            <a:off x="7251092" y="1950457"/>
            <a:ext cx="778093" cy="773849"/>
          </a:xfrm>
          <a:custGeom>
            <a:avLst/>
            <a:gdLst/>
            <a:ahLst/>
            <a:cxnLst/>
            <a:rect l="l" t="t" r="r" b="b"/>
            <a:pathLst>
              <a:path w="778093" h="773849" extrusionOk="0">
                <a:moveTo>
                  <a:pt x="0" y="0"/>
                </a:moveTo>
                <a:lnTo>
                  <a:pt x="778093" y="0"/>
                </a:lnTo>
                <a:lnTo>
                  <a:pt x="778093" y="773849"/>
                </a:lnTo>
                <a:lnTo>
                  <a:pt x="0" y="773849"/>
                </a:lnTo>
                <a:lnTo>
                  <a:pt x="0" y="0"/>
                </a:lnTo>
                <a:close/>
              </a:path>
            </a:pathLst>
          </a:custGeom>
          <a:blipFill rotWithShape="1">
            <a:blip r:embed="rId4">
              <a:alphaModFix/>
            </a:blip>
            <a:stretch>
              <a:fillRect/>
            </a:stretch>
          </a:blipFill>
          <a:ln>
            <a:noFill/>
          </a:ln>
        </p:spPr>
        <p:txBody>
          <a:bodyPr/>
          <a:lstStyle/>
          <a:p>
            <a:endParaRPr lang="en-US"/>
          </a:p>
        </p:txBody>
      </p:sp>
      <p:sp>
        <p:nvSpPr>
          <p:cNvPr id="16" name="Google Shape;312;p25">
            <a:extLst>
              <a:ext uri="{FF2B5EF4-FFF2-40B4-BE49-F238E27FC236}">
                <a16:creationId xmlns:a16="http://schemas.microsoft.com/office/drawing/2014/main" id="{A64F268B-13FB-20BF-BBC8-7DD4F99C5C0D}"/>
              </a:ext>
            </a:extLst>
          </p:cNvPr>
          <p:cNvSpPr/>
          <p:nvPr/>
        </p:nvSpPr>
        <p:spPr>
          <a:xfrm rot="8168962">
            <a:off x="13217170" y="1950457"/>
            <a:ext cx="778093" cy="773849"/>
          </a:xfrm>
          <a:custGeom>
            <a:avLst/>
            <a:gdLst/>
            <a:ahLst/>
            <a:cxnLst/>
            <a:rect l="l" t="t" r="r" b="b"/>
            <a:pathLst>
              <a:path w="778093" h="773849" extrusionOk="0">
                <a:moveTo>
                  <a:pt x="0" y="0"/>
                </a:moveTo>
                <a:lnTo>
                  <a:pt x="778092" y="0"/>
                </a:lnTo>
                <a:lnTo>
                  <a:pt x="778092" y="773849"/>
                </a:lnTo>
                <a:lnTo>
                  <a:pt x="0" y="773849"/>
                </a:lnTo>
                <a:lnTo>
                  <a:pt x="0" y="0"/>
                </a:lnTo>
                <a:close/>
              </a:path>
            </a:pathLst>
          </a:custGeom>
          <a:blipFill rotWithShape="1">
            <a:blip r:embed="rId4">
              <a:alphaModFix/>
            </a:blip>
            <a:stretch>
              <a:fillRect/>
            </a:stretch>
          </a:blipFill>
          <a:ln>
            <a:noFill/>
          </a:ln>
        </p:spPr>
        <p:txBody>
          <a:bodyPr/>
          <a:lstStyle/>
          <a:p>
            <a:endParaRPr lang="en-US"/>
          </a:p>
        </p:txBody>
      </p:sp>
      <p:sp>
        <p:nvSpPr>
          <p:cNvPr id="17" name="Google Shape;314;p25">
            <a:extLst>
              <a:ext uri="{FF2B5EF4-FFF2-40B4-BE49-F238E27FC236}">
                <a16:creationId xmlns:a16="http://schemas.microsoft.com/office/drawing/2014/main" id="{6F42E8FF-B234-B2B5-E2EF-4B5D6000B874}"/>
              </a:ext>
            </a:extLst>
          </p:cNvPr>
          <p:cNvSpPr txBox="1"/>
          <p:nvPr/>
        </p:nvSpPr>
        <p:spPr>
          <a:xfrm>
            <a:off x="1116680" y="3258217"/>
            <a:ext cx="4563950" cy="753861"/>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b="1" dirty="0">
                <a:solidFill>
                  <a:srgbClr val="1E3B62"/>
                </a:solidFill>
                <a:latin typeface="Montserrat"/>
                <a:sym typeface="Montserrat"/>
              </a:rPr>
              <a:t>IMPACT</a:t>
            </a:r>
            <a:endParaRPr dirty="0"/>
          </a:p>
        </p:txBody>
      </p:sp>
      <p:sp>
        <p:nvSpPr>
          <p:cNvPr id="18" name="Google Shape;315;p25">
            <a:extLst>
              <a:ext uri="{FF2B5EF4-FFF2-40B4-BE49-F238E27FC236}">
                <a16:creationId xmlns:a16="http://schemas.microsoft.com/office/drawing/2014/main" id="{542E8C93-A38A-0469-D0E5-4CB081861886}"/>
              </a:ext>
            </a:extLst>
          </p:cNvPr>
          <p:cNvSpPr txBox="1"/>
          <p:nvPr/>
        </p:nvSpPr>
        <p:spPr>
          <a:xfrm>
            <a:off x="7087141" y="3258217"/>
            <a:ext cx="4563950" cy="753861"/>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b="1" dirty="0">
                <a:solidFill>
                  <a:srgbClr val="1E3B62"/>
                </a:solidFill>
                <a:latin typeface="Montserrat"/>
                <a:ea typeface="Montserrat"/>
                <a:cs typeface="Montserrat"/>
                <a:sym typeface="Montserrat"/>
              </a:rPr>
              <a:t>I</a:t>
            </a:r>
            <a:r>
              <a:rPr lang="en-US" sz="3499" b="1" i="0" u="none" strike="noStrike" cap="none" dirty="0">
                <a:solidFill>
                  <a:srgbClr val="1E3B62"/>
                </a:solidFill>
                <a:latin typeface="Montserrat"/>
                <a:ea typeface="Montserrat"/>
                <a:cs typeface="Montserrat"/>
                <a:sym typeface="Montserrat"/>
              </a:rPr>
              <a:t>MPORTANCE</a:t>
            </a:r>
            <a:endParaRPr dirty="0"/>
          </a:p>
        </p:txBody>
      </p:sp>
      <p:sp>
        <p:nvSpPr>
          <p:cNvPr id="19" name="Google Shape;316;p25">
            <a:extLst>
              <a:ext uri="{FF2B5EF4-FFF2-40B4-BE49-F238E27FC236}">
                <a16:creationId xmlns:a16="http://schemas.microsoft.com/office/drawing/2014/main" id="{EE863AA4-9563-1633-260D-DE2E8F659D88}"/>
              </a:ext>
            </a:extLst>
          </p:cNvPr>
          <p:cNvSpPr txBox="1"/>
          <p:nvPr/>
        </p:nvSpPr>
        <p:spPr>
          <a:xfrm>
            <a:off x="13053219" y="3258217"/>
            <a:ext cx="4563950" cy="753861"/>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b="1" dirty="0">
                <a:solidFill>
                  <a:srgbClr val="1E3B62"/>
                </a:solidFill>
                <a:latin typeface="Montserrat"/>
                <a:sym typeface="Montserrat"/>
              </a:rPr>
              <a:t>FOCUS</a:t>
            </a:r>
            <a:endParaRPr dirty="0"/>
          </a:p>
        </p:txBody>
      </p:sp>
      <p:sp>
        <p:nvSpPr>
          <p:cNvPr id="20" name="Google Shape;317;p25">
            <a:extLst>
              <a:ext uri="{FF2B5EF4-FFF2-40B4-BE49-F238E27FC236}">
                <a16:creationId xmlns:a16="http://schemas.microsoft.com/office/drawing/2014/main" id="{B090CC9C-E7D1-A512-995A-16D5097A5559}"/>
              </a:ext>
            </a:extLst>
          </p:cNvPr>
          <p:cNvSpPr txBox="1"/>
          <p:nvPr/>
        </p:nvSpPr>
        <p:spPr>
          <a:xfrm>
            <a:off x="1116680" y="4109371"/>
            <a:ext cx="3364925" cy="1292662"/>
          </a:xfrm>
          <a:prstGeom prst="rect">
            <a:avLst/>
          </a:prstGeom>
          <a:noFill/>
          <a:ln>
            <a:noFill/>
          </a:ln>
        </p:spPr>
        <p:txBody>
          <a:bodyPr spcFirstLastPara="1" wrap="square" lIns="0" tIns="0" rIns="0" bIns="0" anchor="t" anchorCtr="0">
            <a:spAutoFit/>
          </a:bodyPr>
          <a:lstStyle/>
          <a:p>
            <a:pPr marL="342900" marR="0" lvl="0" indent="-342900" algn="l" rtl="0">
              <a:lnSpc>
                <a:spcPct val="139958"/>
              </a:lnSpc>
              <a:spcBef>
                <a:spcPts val="0"/>
              </a:spcBef>
              <a:spcAft>
                <a:spcPts val="0"/>
              </a:spcAft>
              <a:buFont typeface="Arial" panose="020B0604020202020204" pitchFamily="34" charset="0"/>
              <a:buChar char="•"/>
            </a:pPr>
            <a:r>
              <a:rPr lang="en-US" sz="2000" b="1" dirty="0">
                <a:latin typeface="Montserrat" panose="00000500000000000000" pitchFamily="2" charset="0"/>
              </a:rPr>
              <a:t>Travelers</a:t>
            </a:r>
          </a:p>
          <a:p>
            <a:pPr marL="342900" marR="0" lvl="0" indent="-342900" algn="l" rtl="0">
              <a:lnSpc>
                <a:spcPct val="139958"/>
              </a:lnSpc>
              <a:spcBef>
                <a:spcPts val="0"/>
              </a:spcBef>
              <a:spcAft>
                <a:spcPts val="0"/>
              </a:spcAft>
              <a:buFont typeface="Arial" panose="020B0604020202020204" pitchFamily="34" charset="0"/>
              <a:buChar char="•"/>
            </a:pPr>
            <a:r>
              <a:rPr lang="en-US" sz="2000" b="1" dirty="0">
                <a:latin typeface="Montserrat" panose="00000500000000000000" pitchFamily="2" charset="0"/>
              </a:rPr>
              <a:t>Airline Company</a:t>
            </a:r>
          </a:p>
          <a:p>
            <a:pPr marL="342900" marR="0" lvl="0" indent="-342900" algn="l" rtl="0">
              <a:lnSpc>
                <a:spcPct val="139958"/>
              </a:lnSpc>
              <a:spcBef>
                <a:spcPts val="0"/>
              </a:spcBef>
              <a:spcAft>
                <a:spcPts val="0"/>
              </a:spcAft>
              <a:buFont typeface="Arial" panose="020B0604020202020204" pitchFamily="34" charset="0"/>
              <a:buChar char="•"/>
            </a:pPr>
            <a:r>
              <a:rPr lang="en-US" sz="2000" b="1" dirty="0">
                <a:latin typeface="Montserrat" panose="00000500000000000000" pitchFamily="2" charset="0"/>
              </a:rPr>
              <a:t>Airport business</a:t>
            </a:r>
            <a:endParaRPr sz="2000" b="1" dirty="0">
              <a:latin typeface="Montserrat" panose="00000500000000000000" pitchFamily="2" charset="0"/>
            </a:endParaRPr>
          </a:p>
        </p:txBody>
      </p:sp>
      <p:sp>
        <p:nvSpPr>
          <p:cNvPr id="21" name="Google Shape;318;p25">
            <a:extLst>
              <a:ext uri="{FF2B5EF4-FFF2-40B4-BE49-F238E27FC236}">
                <a16:creationId xmlns:a16="http://schemas.microsoft.com/office/drawing/2014/main" id="{12AD45A8-6C89-38B1-7DF8-54A82071E1F4}"/>
              </a:ext>
            </a:extLst>
          </p:cNvPr>
          <p:cNvSpPr txBox="1"/>
          <p:nvPr/>
        </p:nvSpPr>
        <p:spPr>
          <a:xfrm>
            <a:off x="7087141" y="4109371"/>
            <a:ext cx="5300122" cy="3533275"/>
          </a:xfrm>
          <a:prstGeom prst="rect">
            <a:avLst/>
          </a:prstGeom>
          <a:noFill/>
          <a:ln>
            <a:noFill/>
          </a:ln>
        </p:spPr>
        <p:txBody>
          <a:bodyPr spcFirstLastPara="1" wrap="square" lIns="0" tIns="0" rIns="0" bIns="0" anchor="t" anchorCtr="0">
            <a:spAutoFit/>
          </a:bodyPr>
          <a:lstStyle/>
          <a:p>
            <a:pPr marL="342900" marR="0" lvl="0" indent="-342900" algn="l" rtl="0">
              <a:lnSpc>
                <a:spcPct val="139958"/>
              </a:lnSpc>
              <a:spcBef>
                <a:spcPts val="0"/>
              </a:spcBef>
              <a:spcAft>
                <a:spcPts val="0"/>
              </a:spcAft>
              <a:buFont typeface="Arial" panose="020B0604020202020204" pitchFamily="34" charset="0"/>
              <a:buChar char="•"/>
            </a:pPr>
            <a:r>
              <a:rPr lang="en-US" sz="2000" b="1" i="0" u="none" strike="noStrike" cap="none" dirty="0">
                <a:solidFill>
                  <a:schemeClr val="tx1"/>
                </a:solidFill>
                <a:latin typeface="Montserrat" panose="00000500000000000000" pitchFamily="2" charset="0"/>
                <a:ea typeface="Roboto"/>
                <a:cs typeface="Roboto"/>
                <a:sym typeface="Roboto"/>
              </a:rPr>
              <a:t>Considering globalization and Industry growth managing a factor like delay is a crucial to enhancing operational performance and lowering economic losses. </a:t>
            </a:r>
          </a:p>
          <a:p>
            <a:pPr marL="342900" marR="0" lvl="0" indent="-342900" algn="l" rtl="0">
              <a:lnSpc>
                <a:spcPct val="139958"/>
              </a:lnSpc>
              <a:spcBef>
                <a:spcPts val="0"/>
              </a:spcBef>
              <a:spcAft>
                <a:spcPts val="0"/>
              </a:spcAft>
              <a:buFont typeface="Arial" panose="020B0604020202020204" pitchFamily="34" charset="0"/>
              <a:buChar char="•"/>
            </a:pPr>
            <a:r>
              <a:rPr lang="en-US" sz="2000" b="1" i="0" u="none" strike="noStrike" cap="none" dirty="0">
                <a:solidFill>
                  <a:schemeClr val="tx1"/>
                </a:solidFill>
                <a:latin typeface="Montserrat" panose="00000500000000000000" pitchFamily="2" charset="0"/>
                <a:ea typeface="Roboto"/>
                <a:cs typeface="Roboto"/>
                <a:sym typeface="Roboto"/>
              </a:rPr>
              <a:t>Knowing the trends in the delay allows airlines to enhance resource profitability while minimizing traffic.</a:t>
            </a:r>
          </a:p>
        </p:txBody>
      </p:sp>
      <p:sp>
        <p:nvSpPr>
          <p:cNvPr id="22" name="Google Shape;319;p25">
            <a:extLst>
              <a:ext uri="{FF2B5EF4-FFF2-40B4-BE49-F238E27FC236}">
                <a16:creationId xmlns:a16="http://schemas.microsoft.com/office/drawing/2014/main" id="{3134FF67-AE6F-47EA-C760-16265E586CC0}"/>
              </a:ext>
            </a:extLst>
          </p:cNvPr>
          <p:cNvSpPr txBox="1"/>
          <p:nvPr/>
        </p:nvSpPr>
        <p:spPr>
          <a:xfrm>
            <a:off x="13053219" y="4109371"/>
            <a:ext cx="3364925" cy="2585323"/>
          </a:xfrm>
          <a:prstGeom prst="rect">
            <a:avLst/>
          </a:prstGeom>
          <a:noFill/>
          <a:ln>
            <a:noFill/>
          </a:ln>
        </p:spPr>
        <p:txBody>
          <a:bodyPr spcFirstLastPara="1" wrap="square" lIns="0" tIns="0" rIns="0" bIns="0" anchor="t" anchorCtr="0">
            <a:spAutoFit/>
          </a:bodyPr>
          <a:lstStyle/>
          <a:p>
            <a:pPr marL="342900" marR="0" lvl="0" indent="-342900" algn="l" rtl="0">
              <a:lnSpc>
                <a:spcPct val="139958"/>
              </a:lnSpc>
              <a:spcBef>
                <a:spcPts val="0"/>
              </a:spcBef>
              <a:spcAft>
                <a:spcPts val="0"/>
              </a:spcAft>
              <a:buFont typeface="Arial" panose="020B0604020202020204" pitchFamily="34" charset="0"/>
              <a:buChar char="•"/>
            </a:pPr>
            <a:r>
              <a:rPr lang="en-US" sz="2000" b="1" i="0" u="none" strike="noStrike" cap="none" dirty="0">
                <a:solidFill>
                  <a:schemeClr val="tx1"/>
                </a:solidFill>
                <a:latin typeface="Montserrat" panose="00000500000000000000" pitchFamily="2" charset="0"/>
                <a:ea typeface="Roboto"/>
                <a:cs typeface="Roboto"/>
                <a:sym typeface="Roboto"/>
              </a:rPr>
              <a:t>Analyzing delay factors, including weather, security, and mechanical issues, using a machine learning approach</a:t>
            </a:r>
            <a:endParaRPr lang="en-US" sz="2000" b="1" dirty="0">
              <a:solidFill>
                <a:schemeClr val="tx1"/>
              </a:solidFill>
              <a:latin typeface="Montserrat" panose="00000500000000000000" pitchFamily="2"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0D4F8"/>
        </a:solidFill>
        <a:effectLst/>
      </p:bgPr>
    </p:bg>
    <p:spTree>
      <p:nvGrpSpPr>
        <p:cNvPr id="1" name="Shape 104"/>
        <p:cNvGrpSpPr/>
        <p:nvPr/>
      </p:nvGrpSpPr>
      <p:grpSpPr>
        <a:xfrm>
          <a:off x="0" y="0"/>
          <a:ext cx="0" cy="0"/>
          <a:chOff x="0" y="0"/>
          <a:chExt cx="0" cy="0"/>
        </a:xfrm>
      </p:grpSpPr>
      <p:pic>
        <p:nvPicPr>
          <p:cNvPr id="111" name="Google Shape;111;p14"/>
          <p:cNvPicPr preferRelativeResize="0"/>
          <p:nvPr/>
        </p:nvPicPr>
        <p:blipFill>
          <a:blip r:embed="rId3">
            <a:alphaModFix/>
          </a:blip>
          <a:stretch>
            <a:fillRect/>
          </a:stretch>
        </p:blipFill>
        <p:spPr>
          <a:xfrm>
            <a:off x="5028404" y="6913606"/>
            <a:ext cx="8548763" cy="3039200"/>
          </a:xfrm>
          <a:prstGeom prst="rect">
            <a:avLst/>
          </a:prstGeom>
          <a:noFill/>
          <a:ln>
            <a:noFill/>
          </a:ln>
        </p:spPr>
      </p:pic>
      <p:pic>
        <p:nvPicPr>
          <p:cNvPr id="105" name="Google Shape;105;p14"/>
          <p:cNvPicPr preferRelativeResize="0"/>
          <p:nvPr/>
        </p:nvPicPr>
        <p:blipFill>
          <a:blip r:embed="rId4">
            <a:alphaModFix/>
          </a:blip>
          <a:stretch>
            <a:fillRect/>
          </a:stretch>
        </p:blipFill>
        <p:spPr>
          <a:xfrm>
            <a:off x="-1994965" y="6920749"/>
            <a:ext cx="9223049" cy="3949275"/>
          </a:xfrm>
          <a:prstGeom prst="rect">
            <a:avLst/>
          </a:prstGeom>
          <a:noFill/>
          <a:ln>
            <a:noFill/>
          </a:ln>
        </p:spPr>
      </p:pic>
      <p:pic>
        <p:nvPicPr>
          <p:cNvPr id="112" name="Google Shape;112;p14"/>
          <p:cNvPicPr preferRelativeResize="0"/>
          <p:nvPr/>
        </p:nvPicPr>
        <p:blipFill>
          <a:blip r:embed="rId5">
            <a:alphaModFix/>
          </a:blip>
          <a:stretch>
            <a:fillRect/>
          </a:stretch>
        </p:blipFill>
        <p:spPr>
          <a:xfrm>
            <a:off x="12311187" y="5387975"/>
            <a:ext cx="7869600" cy="3363975"/>
          </a:xfrm>
          <a:prstGeom prst="rect">
            <a:avLst/>
          </a:prstGeom>
          <a:noFill/>
          <a:ln>
            <a:noFill/>
          </a:ln>
        </p:spPr>
      </p:pic>
      <p:grpSp>
        <p:nvGrpSpPr>
          <p:cNvPr id="106" name="Google Shape;106;p14"/>
          <p:cNvGrpSpPr/>
          <p:nvPr/>
        </p:nvGrpSpPr>
        <p:grpSpPr>
          <a:xfrm>
            <a:off x="4337052" y="475546"/>
            <a:ext cx="8693149" cy="1220923"/>
            <a:chOff x="0" y="-47625"/>
            <a:chExt cx="1282878" cy="188835"/>
          </a:xfrm>
        </p:grpSpPr>
        <p:sp>
          <p:nvSpPr>
            <p:cNvPr id="107" name="Google Shape;107;p14"/>
            <p:cNvSpPr/>
            <p:nvPr/>
          </p:nvSpPr>
          <p:spPr>
            <a:xfrm>
              <a:off x="0" y="0"/>
              <a:ext cx="1282878" cy="141210"/>
            </a:xfrm>
            <a:custGeom>
              <a:avLst/>
              <a:gdLst/>
              <a:ahLst/>
              <a:cxnLst/>
              <a:rect l="l" t="t" r="r" b="b"/>
              <a:pathLst>
                <a:path w="1282878" h="141210" extrusionOk="0">
                  <a:moveTo>
                    <a:pt x="70605" y="0"/>
                  </a:moveTo>
                  <a:lnTo>
                    <a:pt x="1212273" y="0"/>
                  </a:lnTo>
                  <a:cubicBezTo>
                    <a:pt x="1230999" y="0"/>
                    <a:pt x="1248958" y="7439"/>
                    <a:pt x="1262199" y="20680"/>
                  </a:cubicBezTo>
                  <a:cubicBezTo>
                    <a:pt x="1275440" y="33921"/>
                    <a:pt x="1282878" y="51879"/>
                    <a:pt x="1282878" y="70605"/>
                  </a:cubicBezTo>
                  <a:lnTo>
                    <a:pt x="1282878" y="70605"/>
                  </a:lnTo>
                  <a:cubicBezTo>
                    <a:pt x="1282878" y="109599"/>
                    <a:pt x="1251267" y="141210"/>
                    <a:pt x="1212273" y="141210"/>
                  </a:cubicBezTo>
                  <a:lnTo>
                    <a:pt x="70605" y="141210"/>
                  </a:lnTo>
                  <a:cubicBezTo>
                    <a:pt x="31611" y="141210"/>
                    <a:pt x="0" y="109599"/>
                    <a:pt x="0" y="70605"/>
                  </a:cubicBezTo>
                  <a:lnTo>
                    <a:pt x="0" y="70605"/>
                  </a:lnTo>
                  <a:cubicBezTo>
                    <a:pt x="0" y="31611"/>
                    <a:pt x="31611" y="0"/>
                    <a:pt x="70605" y="0"/>
                  </a:cubicBezTo>
                  <a:close/>
                </a:path>
              </a:pathLst>
            </a:custGeom>
            <a:solidFill>
              <a:srgbClr val="70ABF1"/>
            </a:solidFill>
            <a:ln w="762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txBox="1"/>
            <p:nvPr/>
          </p:nvSpPr>
          <p:spPr>
            <a:xfrm>
              <a:off x="0" y="-47625"/>
              <a:ext cx="1282878" cy="18883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09" name="Google Shape;109;p14"/>
          <p:cNvSpPr txBox="1"/>
          <p:nvPr/>
        </p:nvSpPr>
        <p:spPr>
          <a:xfrm>
            <a:off x="984009" y="899615"/>
            <a:ext cx="15818091" cy="738664"/>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000" b="1" i="0" u="none" strike="noStrike" cap="none" dirty="0">
                <a:solidFill>
                  <a:srgbClr val="FFFFFF"/>
                </a:solidFill>
                <a:latin typeface="Montserrat"/>
                <a:ea typeface="Montserrat"/>
                <a:cs typeface="Montserrat"/>
                <a:sym typeface="Montserrat"/>
              </a:rPr>
              <a:t>PROBLEM STATEMENT</a:t>
            </a:r>
            <a:endParaRPr lang="en-US" sz="4000" dirty="0"/>
          </a:p>
        </p:txBody>
      </p:sp>
      <p:sp>
        <p:nvSpPr>
          <p:cNvPr id="110" name="Google Shape;110;p14"/>
          <p:cNvSpPr txBox="1"/>
          <p:nvPr/>
        </p:nvSpPr>
        <p:spPr>
          <a:xfrm>
            <a:off x="2144979" y="2346464"/>
            <a:ext cx="14315611" cy="3102388"/>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dirty="0">
                <a:solidFill>
                  <a:schemeClr val="tx1"/>
                </a:solidFill>
                <a:latin typeface="Montserrat" panose="00000500000000000000" pitchFamily="2" charset="0"/>
              </a:rPr>
              <a:t>	Flight delays and cancellations disrupt airline operations, leading to economic losses, reduced productivity, and customer dissatisfaction. These issues stem from various factors, including weather, carrier operations, and systemic inefficiencies. This project aims to leverage machine learning models to accurately predict delays, identify root causes, and classify patterns, providing actionable insights to minimize downtime and improve operational efficiency.</a:t>
            </a:r>
            <a:endParaRPr sz="2400" dirty="0">
              <a:solidFill>
                <a:schemeClr val="tx1"/>
              </a:solidFill>
              <a:latin typeface="Montserrat" panose="00000500000000000000" pitchFamily="2"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B802C-F019-D297-AEC6-3D2CEB6FF697}"/>
              </a:ext>
            </a:extLst>
          </p:cNvPr>
          <p:cNvSpPr>
            <a:spLocks noGrp="1"/>
          </p:cNvSpPr>
          <p:nvPr>
            <p:ph type="title"/>
          </p:nvPr>
        </p:nvSpPr>
        <p:spPr>
          <a:xfrm>
            <a:off x="2484900" y="1007300"/>
            <a:ext cx="13318200" cy="1143000"/>
          </a:xfrm>
        </p:spPr>
        <p:txBody>
          <a:bodyPr>
            <a:normAutofit fontScale="90000"/>
          </a:bodyPr>
          <a:lstStyle/>
          <a:p>
            <a:pPr algn="ctr"/>
            <a:r>
              <a:rPr lang="en-US" dirty="0"/>
              <a:t>DATA OVERVIEW</a:t>
            </a:r>
          </a:p>
        </p:txBody>
      </p:sp>
      <p:sp>
        <p:nvSpPr>
          <p:cNvPr id="3" name="Text Placeholder 2">
            <a:extLst>
              <a:ext uri="{FF2B5EF4-FFF2-40B4-BE49-F238E27FC236}">
                <a16:creationId xmlns:a16="http://schemas.microsoft.com/office/drawing/2014/main" id="{9069CEA3-DD8C-6830-F890-BB269FF64962}"/>
              </a:ext>
            </a:extLst>
          </p:cNvPr>
          <p:cNvSpPr>
            <a:spLocks noGrp="1"/>
          </p:cNvSpPr>
          <p:nvPr>
            <p:ph type="body" idx="1"/>
          </p:nvPr>
        </p:nvSpPr>
        <p:spPr>
          <a:xfrm>
            <a:off x="4326275" y="2621786"/>
            <a:ext cx="9875500" cy="7090926"/>
          </a:xfrm>
        </p:spPr>
        <p:txBody>
          <a:bodyPr>
            <a:normAutofit/>
          </a:bodyPr>
          <a:lstStyle/>
          <a:p>
            <a:pPr algn="just">
              <a:buFont typeface="Courier New" panose="02070309020205020404" pitchFamily="49" charset="0"/>
              <a:buChar char="o"/>
            </a:pPr>
            <a:r>
              <a:rPr lang="en-US" dirty="0">
                <a:solidFill>
                  <a:schemeClr val="tx1"/>
                </a:solidFill>
                <a:latin typeface="Montserrat" panose="00000500000000000000" pitchFamily="2" charset="0"/>
                <a:cs typeface="Times New Roman" panose="02020603050405020304" pitchFamily="18" charset="0"/>
              </a:rPr>
              <a:t>The dataset is titled as “</a:t>
            </a:r>
            <a:r>
              <a:rPr lang="en-US" dirty="0" err="1">
                <a:solidFill>
                  <a:schemeClr val="tx1"/>
                </a:solidFill>
                <a:latin typeface="Montserrat" panose="00000500000000000000" pitchFamily="2" charset="0"/>
                <a:cs typeface="Times New Roman" panose="02020603050405020304" pitchFamily="18" charset="0"/>
              </a:rPr>
              <a:t>Airline_Delay_Cause</a:t>
            </a:r>
            <a:r>
              <a:rPr lang="en-US" dirty="0">
                <a:solidFill>
                  <a:schemeClr val="tx1"/>
                </a:solidFill>
                <a:latin typeface="Montserrat" panose="00000500000000000000" pitchFamily="2" charset="0"/>
                <a:cs typeface="Times New Roman" panose="02020603050405020304" pitchFamily="18" charset="0"/>
              </a:rPr>
              <a:t>”</a:t>
            </a:r>
          </a:p>
          <a:p>
            <a:pPr algn="just">
              <a:buFont typeface="Courier New" panose="02070309020205020404" pitchFamily="49" charset="0"/>
              <a:buChar char="o"/>
            </a:pPr>
            <a:r>
              <a:rPr lang="en-US" dirty="0">
                <a:solidFill>
                  <a:schemeClr val="tx1"/>
                </a:solidFill>
                <a:latin typeface="Montserrat" panose="00000500000000000000" pitchFamily="2" charset="0"/>
                <a:cs typeface="Times New Roman" panose="02020603050405020304" pitchFamily="18" charset="0"/>
              </a:rPr>
              <a:t>Data is collected by </a:t>
            </a:r>
            <a:r>
              <a:rPr lang="en-US" b="1" dirty="0">
                <a:solidFill>
                  <a:schemeClr val="tx1"/>
                </a:solidFill>
                <a:latin typeface="Montserrat" panose="00000500000000000000" pitchFamily="2" charset="0"/>
                <a:cs typeface="Times New Roman" panose="02020603050405020304" pitchFamily="18" charset="0"/>
              </a:rPr>
              <a:t>Bureau of Transportation Statistics</a:t>
            </a:r>
            <a:r>
              <a:rPr lang="en-US" dirty="0">
                <a:solidFill>
                  <a:schemeClr val="tx1"/>
                </a:solidFill>
                <a:latin typeface="Montserrat" panose="00000500000000000000" pitchFamily="2" charset="0"/>
                <a:cs typeface="Times New Roman" panose="02020603050405020304" pitchFamily="18" charset="0"/>
              </a:rPr>
              <a:t>, USA</a:t>
            </a:r>
          </a:p>
          <a:p>
            <a:pPr algn="just">
              <a:buFont typeface="Courier New" panose="02070309020205020404" pitchFamily="49" charset="0"/>
              <a:buChar char="o"/>
            </a:pPr>
            <a:r>
              <a:rPr lang="en-US" dirty="0">
                <a:solidFill>
                  <a:schemeClr val="tx1"/>
                </a:solidFill>
                <a:latin typeface="Montserrat" panose="00000500000000000000" pitchFamily="2" charset="0"/>
                <a:cs typeface="Times New Roman" panose="02020603050405020304" pitchFamily="18" charset="0"/>
              </a:rPr>
              <a:t>Data is airlines traffic based </a:t>
            </a:r>
          </a:p>
          <a:p>
            <a:pPr algn="just">
              <a:buFont typeface="Courier New" panose="02070309020205020404" pitchFamily="49" charset="0"/>
              <a:buChar char="o"/>
            </a:pPr>
            <a:r>
              <a:rPr lang="en-US" dirty="0">
                <a:solidFill>
                  <a:schemeClr val="tx1"/>
                </a:solidFill>
                <a:latin typeface="Montserrat" panose="00000500000000000000" pitchFamily="2" charset="0"/>
                <a:cs typeface="Times New Roman" panose="02020603050405020304" pitchFamily="18" charset="0"/>
              </a:rPr>
              <a:t>There are 21 variables and 92k observations in the dataset</a:t>
            </a:r>
          </a:p>
          <a:p>
            <a:pPr algn="just">
              <a:buFont typeface="Courier New" panose="02070309020205020404" pitchFamily="49" charset="0"/>
              <a:buChar char="o"/>
            </a:pPr>
            <a:r>
              <a:rPr lang="en-US" dirty="0">
                <a:solidFill>
                  <a:schemeClr val="tx1"/>
                </a:solidFill>
                <a:latin typeface="Montserrat" panose="00000500000000000000" pitchFamily="2" charset="0"/>
                <a:cs typeface="Times New Roman" panose="02020603050405020304" pitchFamily="18" charset="0"/>
              </a:rPr>
              <a:t>The dataset is recorded yearly (2020 - 2024)</a:t>
            </a:r>
          </a:p>
          <a:p>
            <a:pPr algn="just">
              <a:buFont typeface="Courier New" panose="02070309020205020404" pitchFamily="49" charset="0"/>
              <a:buChar char="o"/>
            </a:pPr>
            <a:r>
              <a:rPr lang="en-US" i="0" dirty="0">
                <a:solidFill>
                  <a:schemeClr val="tx1"/>
                </a:solidFill>
                <a:effectLst/>
                <a:latin typeface="Montserrat" panose="00000500000000000000" pitchFamily="2" charset="0"/>
                <a:cs typeface="Times New Roman" panose="02020603050405020304" pitchFamily="18" charset="0"/>
              </a:rPr>
              <a:t>The attributes in the dataset are about flight operations and levels of delay</a:t>
            </a:r>
          </a:p>
          <a:p>
            <a:pPr algn="just">
              <a:buFont typeface="Courier New" panose="02070309020205020404" pitchFamily="49" charset="0"/>
              <a:buChar char="o"/>
            </a:pPr>
            <a:r>
              <a:rPr lang="en-US" i="0" dirty="0">
                <a:solidFill>
                  <a:schemeClr val="tx1"/>
                </a:solidFill>
                <a:effectLst/>
                <a:latin typeface="Montserrat" panose="00000500000000000000" pitchFamily="2" charset="0"/>
                <a:cs typeface="Times New Roman" panose="02020603050405020304" pitchFamily="18" charset="0"/>
              </a:rPr>
              <a:t> Key variables such as </a:t>
            </a:r>
          </a:p>
          <a:p>
            <a:pPr lvl="1" algn="just"/>
            <a:r>
              <a:rPr lang="en-US" i="0" dirty="0" err="1">
                <a:solidFill>
                  <a:schemeClr val="tx1"/>
                </a:solidFill>
                <a:effectLst/>
                <a:latin typeface="Montserrat" panose="00000500000000000000" pitchFamily="2" charset="0"/>
                <a:cs typeface="Times New Roman" panose="02020603050405020304" pitchFamily="18" charset="0"/>
              </a:rPr>
              <a:t>arr_delay</a:t>
            </a:r>
            <a:r>
              <a:rPr lang="en-US" i="0" dirty="0">
                <a:solidFill>
                  <a:schemeClr val="tx1"/>
                </a:solidFill>
                <a:effectLst/>
                <a:latin typeface="Montserrat" panose="00000500000000000000" pitchFamily="2" charset="0"/>
                <a:cs typeface="Times New Roman" panose="02020603050405020304" pitchFamily="18" charset="0"/>
              </a:rPr>
              <a:t> (arrival delay), </a:t>
            </a:r>
          </a:p>
          <a:p>
            <a:pPr lvl="1" algn="just"/>
            <a:r>
              <a:rPr lang="en-US" i="0" dirty="0" err="1">
                <a:solidFill>
                  <a:schemeClr val="tx1"/>
                </a:solidFill>
                <a:effectLst/>
                <a:latin typeface="Montserrat" panose="00000500000000000000" pitchFamily="2" charset="0"/>
                <a:cs typeface="Times New Roman" panose="02020603050405020304" pitchFamily="18" charset="0"/>
              </a:rPr>
              <a:t>carrier_delay</a:t>
            </a:r>
            <a:r>
              <a:rPr lang="en-US" i="0" dirty="0">
                <a:solidFill>
                  <a:schemeClr val="tx1"/>
                </a:solidFill>
                <a:effectLst/>
                <a:latin typeface="Montserrat" panose="00000500000000000000" pitchFamily="2" charset="0"/>
                <a:cs typeface="Times New Roman" panose="02020603050405020304" pitchFamily="18" charset="0"/>
              </a:rPr>
              <a:t>, </a:t>
            </a:r>
          </a:p>
          <a:p>
            <a:pPr lvl="1" algn="just"/>
            <a:r>
              <a:rPr lang="en-US" i="0" dirty="0" err="1">
                <a:solidFill>
                  <a:schemeClr val="tx1"/>
                </a:solidFill>
                <a:effectLst/>
                <a:latin typeface="Montserrat" panose="00000500000000000000" pitchFamily="2" charset="0"/>
                <a:cs typeface="Times New Roman" panose="02020603050405020304" pitchFamily="18" charset="0"/>
              </a:rPr>
              <a:t>weather_delay</a:t>
            </a:r>
            <a:r>
              <a:rPr lang="en-US" i="0" dirty="0">
                <a:solidFill>
                  <a:schemeClr val="tx1"/>
                </a:solidFill>
                <a:effectLst/>
                <a:latin typeface="Montserrat" panose="00000500000000000000" pitchFamily="2" charset="0"/>
                <a:cs typeface="Times New Roman" panose="02020603050405020304" pitchFamily="18" charset="0"/>
              </a:rPr>
              <a:t>, </a:t>
            </a:r>
          </a:p>
          <a:p>
            <a:pPr lvl="1" algn="just"/>
            <a:r>
              <a:rPr lang="en-US" i="0" dirty="0" err="1">
                <a:solidFill>
                  <a:schemeClr val="tx1"/>
                </a:solidFill>
                <a:effectLst/>
                <a:latin typeface="Montserrat" panose="00000500000000000000" pitchFamily="2" charset="0"/>
                <a:cs typeface="Times New Roman" panose="02020603050405020304" pitchFamily="18" charset="0"/>
              </a:rPr>
              <a:t>nas_delay</a:t>
            </a:r>
            <a:r>
              <a:rPr lang="en-US" i="0" dirty="0">
                <a:solidFill>
                  <a:schemeClr val="tx1"/>
                </a:solidFill>
                <a:effectLst/>
                <a:latin typeface="Montserrat" panose="00000500000000000000" pitchFamily="2" charset="0"/>
                <a:cs typeface="Times New Roman" panose="02020603050405020304" pitchFamily="18" charset="0"/>
              </a:rPr>
              <a:t>, </a:t>
            </a:r>
          </a:p>
          <a:p>
            <a:pPr lvl="1" algn="just"/>
            <a:r>
              <a:rPr lang="en-US" i="0" dirty="0" err="1">
                <a:solidFill>
                  <a:schemeClr val="tx1"/>
                </a:solidFill>
                <a:effectLst/>
                <a:latin typeface="Montserrat" panose="00000500000000000000" pitchFamily="2" charset="0"/>
                <a:cs typeface="Times New Roman" panose="02020603050405020304" pitchFamily="18" charset="0"/>
              </a:rPr>
              <a:t>late_aircraft_delay</a:t>
            </a:r>
            <a:r>
              <a:rPr lang="en-US" i="0" dirty="0">
                <a:solidFill>
                  <a:schemeClr val="tx1"/>
                </a:solidFill>
                <a:effectLst/>
                <a:latin typeface="Montserrat" panose="00000500000000000000" pitchFamily="2" charset="0"/>
                <a:cs typeface="Times New Roman" panose="02020603050405020304" pitchFamily="18" charset="0"/>
              </a:rPr>
              <a:t> are influenced by factors like the year, month, carrier, airport, and corresponding counts (</a:t>
            </a:r>
            <a:r>
              <a:rPr lang="en-US" i="0" dirty="0" err="1">
                <a:solidFill>
                  <a:schemeClr val="tx1"/>
                </a:solidFill>
                <a:effectLst/>
                <a:latin typeface="Montserrat" panose="00000500000000000000" pitchFamily="2" charset="0"/>
                <a:cs typeface="Times New Roman" panose="02020603050405020304" pitchFamily="18" charset="0"/>
              </a:rPr>
              <a:t>carrier_ct</a:t>
            </a:r>
            <a:r>
              <a:rPr lang="en-US" i="0" dirty="0">
                <a:solidFill>
                  <a:schemeClr val="tx1"/>
                </a:solidFill>
                <a:effectLst/>
                <a:latin typeface="Montserrat" panose="00000500000000000000" pitchFamily="2" charset="0"/>
                <a:cs typeface="Times New Roman" panose="02020603050405020304" pitchFamily="18" charset="0"/>
              </a:rPr>
              <a:t>, </a:t>
            </a:r>
            <a:r>
              <a:rPr lang="en-US" i="0" dirty="0" err="1">
                <a:solidFill>
                  <a:schemeClr val="tx1"/>
                </a:solidFill>
                <a:effectLst/>
                <a:latin typeface="Montserrat" panose="00000500000000000000" pitchFamily="2" charset="0"/>
                <a:cs typeface="Times New Roman" panose="02020603050405020304" pitchFamily="18" charset="0"/>
              </a:rPr>
              <a:t>weather_ct</a:t>
            </a:r>
            <a:r>
              <a:rPr lang="en-US" i="0" dirty="0">
                <a:solidFill>
                  <a:schemeClr val="tx1"/>
                </a:solidFill>
                <a:effectLst/>
                <a:latin typeface="Montserrat" panose="00000500000000000000" pitchFamily="2" charset="0"/>
                <a:cs typeface="Times New Roman" panose="02020603050405020304" pitchFamily="18" charset="0"/>
              </a:rPr>
              <a:t>, etc.)</a:t>
            </a:r>
            <a:endParaRPr lang="en-US" dirty="0">
              <a:solidFill>
                <a:schemeClr val="tx1"/>
              </a:solidFill>
            </a:endParaRPr>
          </a:p>
        </p:txBody>
      </p:sp>
    </p:spTree>
    <p:extLst>
      <p:ext uri="{BB962C8B-B14F-4D97-AF65-F5344CB8AC3E}">
        <p14:creationId xmlns:p14="http://schemas.microsoft.com/office/powerpoint/2010/main" val="585316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2D92-13A2-1C0C-1D4E-C77E2BCB74FA}"/>
              </a:ext>
            </a:extLst>
          </p:cNvPr>
          <p:cNvSpPr>
            <a:spLocks noGrp="1"/>
          </p:cNvSpPr>
          <p:nvPr>
            <p:ph type="title"/>
          </p:nvPr>
        </p:nvSpPr>
        <p:spPr>
          <a:xfrm>
            <a:off x="2484900" y="893000"/>
            <a:ext cx="13318200" cy="1143000"/>
          </a:xfrm>
        </p:spPr>
        <p:txBody>
          <a:bodyPr>
            <a:normAutofit fontScale="90000"/>
          </a:bodyPr>
          <a:lstStyle/>
          <a:p>
            <a:pPr algn="ctr"/>
            <a:r>
              <a:rPr lang="en-US" dirty="0"/>
              <a:t>DATA ANALYSIS</a:t>
            </a:r>
          </a:p>
        </p:txBody>
      </p:sp>
      <p:sp>
        <p:nvSpPr>
          <p:cNvPr id="3" name="Text Placeholder 2">
            <a:extLst>
              <a:ext uri="{FF2B5EF4-FFF2-40B4-BE49-F238E27FC236}">
                <a16:creationId xmlns:a16="http://schemas.microsoft.com/office/drawing/2014/main" id="{C4094CDE-5DFC-B8B5-F551-7C675B4B170D}"/>
              </a:ext>
            </a:extLst>
          </p:cNvPr>
          <p:cNvSpPr>
            <a:spLocks noGrp="1"/>
          </p:cNvSpPr>
          <p:nvPr>
            <p:ph type="body" idx="1"/>
          </p:nvPr>
        </p:nvSpPr>
        <p:spPr>
          <a:xfrm>
            <a:off x="189571" y="2927588"/>
            <a:ext cx="6557963" cy="7705100"/>
          </a:xfrm>
        </p:spPr>
        <p:txBody>
          <a:bodyPr/>
          <a:lstStyle/>
          <a:p>
            <a:pPr marL="114300" indent="0">
              <a:lnSpc>
                <a:spcPct val="150000"/>
              </a:lnSpc>
              <a:buNone/>
            </a:pPr>
            <a:r>
              <a:rPr lang="en-US" b="1" dirty="0"/>
              <a:t>TREND OF FLIGHT CANCELLATIONS AMONGST CARRIERS</a:t>
            </a:r>
          </a:p>
          <a:p>
            <a:pPr>
              <a:lnSpc>
                <a:spcPct val="150000"/>
              </a:lnSpc>
              <a:buFont typeface="Wingdings" panose="05000000000000000000" pitchFamily="2" charset="2"/>
              <a:buChar char="§"/>
            </a:pPr>
            <a:r>
              <a:rPr lang="en-US" dirty="0">
                <a:solidFill>
                  <a:schemeClr val="tx1"/>
                </a:solidFill>
              </a:rPr>
              <a:t>Shows a cancellation rate per airline.</a:t>
            </a:r>
          </a:p>
          <a:p>
            <a:pPr>
              <a:lnSpc>
                <a:spcPct val="150000"/>
              </a:lnSpc>
              <a:buFont typeface="Wingdings" panose="05000000000000000000" pitchFamily="2" charset="2"/>
              <a:buChar char="§"/>
            </a:pPr>
            <a:r>
              <a:rPr lang="en-US" dirty="0">
                <a:solidFill>
                  <a:schemeClr val="tx1"/>
                </a:solidFill>
              </a:rPr>
              <a:t>Bar Chart: Compare the all cancellations for each carrier.</a:t>
            </a:r>
          </a:p>
          <a:p>
            <a:pPr>
              <a:lnSpc>
                <a:spcPct val="150000"/>
              </a:lnSpc>
              <a:buFont typeface="Wingdings" panose="05000000000000000000" pitchFamily="2" charset="2"/>
              <a:buChar char="§"/>
            </a:pPr>
            <a:r>
              <a:rPr lang="en-US" dirty="0">
                <a:solidFill>
                  <a:schemeClr val="tx1"/>
                </a:solidFill>
              </a:rPr>
              <a:t>It shows which airlines cancel their flights more than others.</a:t>
            </a:r>
          </a:p>
          <a:p>
            <a:pPr>
              <a:lnSpc>
                <a:spcPct val="150000"/>
              </a:lnSpc>
              <a:buFont typeface="Wingdings" panose="05000000000000000000" pitchFamily="2" charset="2"/>
              <a:buChar char="§"/>
            </a:pPr>
            <a:r>
              <a:rPr lang="en-US" b="1" dirty="0">
                <a:solidFill>
                  <a:schemeClr val="tx1"/>
                </a:solidFill>
              </a:rPr>
              <a:t>Southwest , American, Delta </a:t>
            </a:r>
            <a:r>
              <a:rPr lang="en-US" dirty="0">
                <a:solidFill>
                  <a:schemeClr val="tx1"/>
                </a:solidFill>
              </a:rPr>
              <a:t>and</a:t>
            </a:r>
            <a:r>
              <a:rPr lang="en-US" b="1" dirty="0">
                <a:solidFill>
                  <a:schemeClr val="tx1"/>
                </a:solidFill>
              </a:rPr>
              <a:t> </a:t>
            </a:r>
            <a:r>
              <a:rPr lang="en-US" b="1" dirty="0" err="1">
                <a:solidFill>
                  <a:schemeClr val="tx1"/>
                </a:solidFill>
              </a:rPr>
              <a:t>Skywest</a:t>
            </a:r>
            <a:r>
              <a:rPr lang="en-US" b="1" dirty="0">
                <a:solidFill>
                  <a:schemeClr val="tx1"/>
                </a:solidFill>
              </a:rPr>
              <a:t> Airlines </a:t>
            </a:r>
            <a:r>
              <a:rPr lang="en-US" dirty="0">
                <a:solidFill>
                  <a:schemeClr val="tx1"/>
                </a:solidFill>
              </a:rPr>
              <a:t>are experiencing more cancellations</a:t>
            </a:r>
            <a:endParaRPr lang="en-US" b="1" dirty="0">
              <a:solidFill>
                <a:schemeClr val="tx1"/>
              </a:solidFill>
            </a:endParaRPr>
          </a:p>
        </p:txBody>
      </p:sp>
      <p:pic>
        <p:nvPicPr>
          <p:cNvPr id="4" name="Content Placeholder 4" descr="A screenshot of a graph&#10;&#10;Description automatically generated">
            <a:extLst>
              <a:ext uri="{FF2B5EF4-FFF2-40B4-BE49-F238E27FC236}">
                <a16:creationId xmlns:a16="http://schemas.microsoft.com/office/drawing/2014/main" id="{B837D7C9-2D6B-F9E7-63AA-D30D8AD73041}"/>
              </a:ext>
            </a:extLst>
          </p:cNvPr>
          <p:cNvPicPr>
            <a:picLocks noChangeAspect="1"/>
          </p:cNvPicPr>
          <p:nvPr/>
        </p:nvPicPr>
        <p:blipFill>
          <a:blip r:embed="rId2"/>
          <a:srcRect t="16031" r="9034"/>
          <a:stretch/>
        </p:blipFill>
        <p:spPr>
          <a:xfrm>
            <a:off x="6921070" y="2036000"/>
            <a:ext cx="11177359" cy="748372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306939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a:extLst>
            <a:ext uri="{FF2B5EF4-FFF2-40B4-BE49-F238E27FC236}">
              <a16:creationId xmlns:a16="http://schemas.microsoft.com/office/drawing/2014/main" id="{5176E9C3-9FD4-5B54-E0AB-F7FFBA4448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4D67D-C429-2A32-9DB2-C0D189E726EA}"/>
              </a:ext>
            </a:extLst>
          </p:cNvPr>
          <p:cNvSpPr>
            <a:spLocks noGrp="1"/>
          </p:cNvSpPr>
          <p:nvPr>
            <p:ph type="title"/>
          </p:nvPr>
        </p:nvSpPr>
        <p:spPr>
          <a:xfrm>
            <a:off x="2484900" y="893000"/>
            <a:ext cx="13318200" cy="1143000"/>
          </a:xfrm>
        </p:spPr>
        <p:txBody>
          <a:bodyPr>
            <a:normAutofit fontScale="90000"/>
          </a:bodyPr>
          <a:lstStyle/>
          <a:p>
            <a:pPr algn="ctr"/>
            <a:r>
              <a:rPr lang="en-US" dirty="0"/>
              <a:t>DATA ANALYSIS</a:t>
            </a:r>
          </a:p>
        </p:txBody>
      </p:sp>
      <p:sp>
        <p:nvSpPr>
          <p:cNvPr id="3" name="Text Placeholder 2">
            <a:extLst>
              <a:ext uri="{FF2B5EF4-FFF2-40B4-BE49-F238E27FC236}">
                <a16:creationId xmlns:a16="http://schemas.microsoft.com/office/drawing/2014/main" id="{9B85EFAF-F33B-2291-9710-9F8676A4FD15}"/>
              </a:ext>
            </a:extLst>
          </p:cNvPr>
          <p:cNvSpPr>
            <a:spLocks noGrp="1"/>
          </p:cNvSpPr>
          <p:nvPr>
            <p:ph type="body" idx="1"/>
          </p:nvPr>
        </p:nvSpPr>
        <p:spPr>
          <a:xfrm>
            <a:off x="293212" y="2581900"/>
            <a:ext cx="6557963" cy="7705100"/>
          </a:xfrm>
        </p:spPr>
        <p:txBody>
          <a:bodyPr>
            <a:normAutofit fontScale="92500" lnSpcReduction="20000"/>
          </a:bodyPr>
          <a:lstStyle/>
          <a:p>
            <a:pPr marL="114300" indent="0">
              <a:lnSpc>
                <a:spcPct val="150000"/>
              </a:lnSpc>
              <a:buNone/>
            </a:pPr>
            <a:r>
              <a:rPr lang="en-US" b="1" dirty="0"/>
              <a:t>Delays influenced by operational factors that contribute to differences in delay performance.</a:t>
            </a:r>
          </a:p>
          <a:p>
            <a:pPr marL="114300" indent="0">
              <a:lnSpc>
                <a:spcPct val="150000"/>
              </a:lnSpc>
              <a:buNone/>
            </a:pPr>
            <a:endParaRPr lang="en-US" b="1" dirty="0"/>
          </a:p>
          <a:p>
            <a:pPr>
              <a:lnSpc>
                <a:spcPct val="150000"/>
              </a:lnSpc>
              <a:buFont typeface="Wingdings" panose="05000000000000000000" pitchFamily="2" charset="2"/>
              <a:buChar char="§"/>
            </a:pPr>
            <a:r>
              <a:rPr lang="en-US" b="1" dirty="0">
                <a:solidFill>
                  <a:schemeClr val="tx1"/>
                </a:solidFill>
              </a:rPr>
              <a:t>Carrier Delays</a:t>
            </a:r>
            <a:r>
              <a:rPr lang="en-US" dirty="0">
                <a:solidFill>
                  <a:schemeClr val="tx1"/>
                </a:solidFill>
              </a:rPr>
              <a:t>: High for WN and OO, indicating internal issues like scheduling or staffing.</a:t>
            </a:r>
          </a:p>
          <a:p>
            <a:pPr>
              <a:lnSpc>
                <a:spcPct val="150000"/>
              </a:lnSpc>
              <a:buFont typeface="Wingdings" panose="05000000000000000000" pitchFamily="2" charset="2"/>
              <a:buChar char="§"/>
            </a:pPr>
            <a:r>
              <a:rPr lang="en-US" b="1" dirty="0">
                <a:solidFill>
                  <a:schemeClr val="tx1"/>
                </a:solidFill>
              </a:rPr>
              <a:t>NAS Delays</a:t>
            </a:r>
            <a:r>
              <a:rPr lang="en-US" dirty="0">
                <a:solidFill>
                  <a:schemeClr val="tx1"/>
                </a:solidFill>
              </a:rPr>
              <a:t>: Significant for WN, OO, and UA due to congestion at major hubs.</a:t>
            </a:r>
          </a:p>
          <a:p>
            <a:pPr>
              <a:lnSpc>
                <a:spcPct val="150000"/>
              </a:lnSpc>
              <a:buFont typeface="Wingdings" panose="05000000000000000000" pitchFamily="2" charset="2"/>
              <a:buChar char="§"/>
            </a:pPr>
            <a:r>
              <a:rPr lang="en-US" b="1" dirty="0">
                <a:solidFill>
                  <a:schemeClr val="tx1"/>
                </a:solidFill>
              </a:rPr>
              <a:t>Security Delays</a:t>
            </a:r>
            <a:r>
              <a:rPr lang="en-US" dirty="0">
                <a:solidFill>
                  <a:schemeClr val="tx1"/>
                </a:solidFill>
              </a:rPr>
              <a:t>: Moderate across carriers with minimal variability.</a:t>
            </a:r>
          </a:p>
          <a:p>
            <a:pPr>
              <a:lnSpc>
                <a:spcPct val="150000"/>
              </a:lnSpc>
              <a:buFont typeface="Wingdings" panose="05000000000000000000" pitchFamily="2" charset="2"/>
              <a:buChar char="§"/>
            </a:pPr>
            <a:r>
              <a:rPr lang="en-US" b="1" dirty="0">
                <a:solidFill>
                  <a:schemeClr val="tx1"/>
                </a:solidFill>
              </a:rPr>
              <a:t>Weather Delays</a:t>
            </a:r>
            <a:r>
              <a:rPr lang="en-US" dirty="0">
                <a:solidFill>
                  <a:schemeClr val="tx1"/>
                </a:solidFill>
              </a:rPr>
              <a:t>: Peaks for WN and OO linked to geographically sensitive areas.</a:t>
            </a:r>
          </a:p>
          <a:p>
            <a:pPr>
              <a:lnSpc>
                <a:spcPct val="150000"/>
              </a:lnSpc>
              <a:buFont typeface="Wingdings" panose="05000000000000000000" pitchFamily="2" charset="2"/>
              <a:buChar char="§"/>
            </a:pPr>
            <a:r>
              <a:rPr lang="en-US" b="1" dirty="0">
                <a:solidFill>
                  <a:schemeClr val="tx1"/>
                </a:solidFill>
              </a:rPr>
              <a:t>Late Aircraft Delays</a:t>
            </a:r>
            <a:r>
              <a:rPr lang="en-US" dirty="0">
                <a:solidFill>
                  <a:schemeClr val="tx1"/>
                </a:solidFill>
              </a:rPr>
              <a:t>: High for WN, suggesting cascading effects from earlier flights.</a:t>
            </a:r>
          </a:p>
        </p:txBody>
      </p:sp>
      <p:pic>
        <p:nvPicPr>
          <p:cNvPr id="5" name="Content Placeholder 4">
            <a:extLst>
              <a:ext uri="{FF2B5EF4-FFF2-40B4-BE49-F238E27FC236}">
                <a16:creationId xmlns:a16="http://schemas.microsoft.com/office/drawing/2014/main" id="{31FB925E-1F22-9941-DC58-A28617AE78DE}"/>
              </a:ext>
            </a:extLst>
          </p:cNvPr>
          <p:cNvPicPr>
            <a:picLocks noChangeAspect="1"/>
          </p:cNvPicPr>
          <p:nvPr/>
        </p:nvPicPr>
        <p:blipFill>
          <a:blip r:embed="rId2"/>
          <a:srcRect t="17533" r="16732"/>
          <a:stretch/>
        </p:blipFill>
        <p:spPr>
          <a:xfrm>
            <a:off x="7125978" y="2036000"/>
            <a:ext cx="11036078" cy="786359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7870045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F2F63D8-9792-0F5F-66F6-1BF2CEAECA46}"/>
              </a:ext>
            </a:extLst>
          </p:cNvPr>
          <p:cNvSpPr>
            <a:spLocks noGrp="1"/>
          </p:cNvSpPr>
          <p:nvPr>
            <p:ph type="title"/>
          </p:nvPr>
        </p:nvSpPr>
        <p:spPr>
          <a:xfrm>
            <a:off x="2711976" y="1017747"/>
            <a:ext cx="13318200" cy="1143000"/>
          </a:xfrm>
        </p:spPr>
        <p:txBody>
          <a:bodyPr>
            <a:normAutofit fontScale="90000"/>
          </a:bodyPr>
          <a:lstStyle/>
          <a:p>
            <a:pPr algn="ctr"/>
            <a:r>
              <a:rPr lang="en-US" dirty="0"/>
              <a:t>DATA ANALYSIS</a:t>
            </a:r>
          </a:p>
        </p:txBody>
      </p:sp>
      <p:sp>
        <p:nvSpPr>
          <p:cNvPr id="10" name="Text Placeholder 2">
            <a:extLst>
              <a:ext uri="{FF2B5EF4-FFF2-40B4-BE49-F238E27FC236}">
                <a16:creationId xmlns:a16="http://schemas.microsoft.com/office/drawing/2014/main" id="{07071771-A455-EC9A-AF37-7FB5B9351A00}"/>
              </a:ext>
            </a:extLst>
          </p:cNvPr>
          <p:cNvSpPr>
            <a:spLocks noGrp="1"/>
          </p:cNvSpPr>
          <p:nvPr>
            <p:ph type="body" idx="1"/>
          </p:nvPr>
        </p:nvSpPr>
        <p:spPr>
          <a:xfrm>
            <a:off x="388223" y="3253639"/>
            <a:ext cx="7764751" cy="6904198"/>
          </a:xfrm>
        </p:spPr>
        <p:txBody>
          <a:bodyPr>
            <a:normAutofit/>
          </a:bodyPr>
          <a:lstStyle/>
          <a:p>
            <a:pPr marL="76200" indent="0">
              <a:lnSpc>
                <a:spcPct val="150000"/>
              </a:lnSpc>
              <a:buNone/>
            </a:pPr>
            <a:r>
              <a:rPr lang="en-US" b="1" dirty="0"/>
              <a:t>A seasonal trend in the number of airline cancellations and delays</a:t>
            </a:r>
          </a:p>
          <a:p>
            <a:pPr marL="76200" indent="0">
              <a:lnSpc>
                <a:spcPct val="150000"/>
              </a:lnSpc>
              <a:buNone/>
            </a:pPr>
            <a:endParaRPr lang="en-US" b="1" dirty="0"/>
          </a:p>
          <a:p>
            <a:pPr>
              <a:lnSpc>
                <a:spcPct val="150000"/>
              </a:lnSpc>
              <a:buFont typeface="Wingdings" panose="05000000000000000000" pitchFamily="2" charset="2"/>
              <a:buChar char="§"/>
            </a:pPr>
            <a:r>
              <a:rPr lang="en-US" dirty="0">
                <a:solidFill>
                  <a:schemeClr val="tx1"/>
                </a:solidFill>
              </a:rPr>
              <a:t>This chart illustrates the relationship between arriving flights, aircraft delays, and cancellations across the months of the year.</a:t>
            </a:r>
          </a:p>
          <a:p>
            <a:pPr>
              <a:lnSpc>
                <a:spcPct val="150000"/>
              </a:lnSpc>
              <a:buFont typeface="Wingdings" panose="05000000000000000000" pitchFamily="2" charset="2"/>
              <a:buChar char="§"/>
            </a:pPr>
            <a:endParaRPr lang="en-US" dirty="0">
              <a:solidFill>
                <a:schemeClr val="tx1"/>
              </a:solidFill>
            </a:endParaRPr>
          </a:p>
          <a:p>
            <a:pPr>
              <a:lnSpc>
                <a:spcPct val="150000"/>
              </a:lnSpc>
              <a:buFont typeface="Wingdings" panose="05000000000000000000" pitchFamily="2" charset="2"/>
              <a:buChar char="§"/>
            </a:pPr>
            <a:r>
              <a:rPr lang="en-US" dirty="0">
                <a:solidFill>
                  <a:schemeClr val="tx1"/>
                </a:solidFill>
              </a:rPr>
              <a:t> The data highlights that the highest occurrences of delays and cancellations are observed during December, January, February, as well as June, July, and August.</a:t>
            </a:r>
          </a:p>
        </p:txBody>
      </p:sp>
      <p:sp>
        <p:nvSpPr>
          <p:cNvPr id="12" name="Text Placeholder 3">
            <a:extLst>
              <a:ext uri="{FF2B5EF4-FFF2-40B4-BE49-F238E27FC236}">
                <a16:creationId xmlns:a16="http://schemas.microsoft.com/office/drawing/2014/main" id="{2E11BC9E-90AB-1084-4F45-C19B7107AB6F}"/>
              </a:ext>
            </a:extLst>
          </p:cNvPr>
          <p:cNvSpPr>
            <a:spLocks noGrp="1"/>
          </p:cNvSpPr>
          <p:nvPr>
            <p:ph type="body" idx="2"/>
          </p:nvPr>
        </p:nvSpPr>
        <p:spPr>
          <a:xfrm>
            <a:off x="9371076" y="5109600"/>
            <a:ext cx="6540900" cy="3951300"/>
          </a:xfrm>
        </p:spPr>
        <p:txBody>
          <a:bodyPr/>
          <a:lstStyle/>
          <a:p>
            <a:endParaRPr lang="en-US" dirty="0"/>
          </a:p>
        </p:txBody>
      </p:sp>
      <p:pic>
        <p:nvPicPr>
          <p:cNvPr id="4" name="Content Placeholder 3" descr="A screenshot of a graph&#10;&#10;Description automatically generated">
            <a:extLst>
              <a:ext uri="{FF2B5EF4-FFF2-40B4-BE49-F238E27FC236}">
                <a16:creationId xmlns:a16="http://schemas.microsoft.com/office/drawing/2014/main" id="{5EE4ECF6-C28C-3635-D56D-BB23B4F9F3CE}"/>
              </a:ext>
            </a:extLst>
          </p:cNvPr>
          <p:cNvPicPr>
            <a:picLocks noGrp="1" noChangeAspect="1"/>
          </p:cNvPicPr>
          <p:nvPr>
            <p:ph idx="1"/>
          </p:nvPr>
        </p:nvPicPr>
        <p:blipFill>
          <a:blip r:embed="rId2"/>
          <a:srcRect t="17094" r="34801"/>
          <a:stretch/>
        </p:blipFill>
        <p:spPr>
          <a:xfrm>
            <a:off x="8939164" y="2365055"/>
            <a:ext cx="8572511" cy="774126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2868171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55074-0FCC-24C9-5717-292632F2A220}"/>
              </a:ext>
            </a:extLst>
          </p:cNvPr>
          <p:cNvSpPr>
            <a:spLocks noGrp="1"/>
          </p:cNvSpPr>
          <p:nvPr>
            <p:ph type="title"/>
          </p:nvPr>
        </p:nvSpPr>
        <p:spPr/>
        <p:txBody>
          <a:bodyPr>
            <a:normAutofit fontScale="90000"/>
          </a:bodyPr>
          <a:lstStyle/>
          <a:p>
            <a:r>
              <a:rPr lang="en-US" dirty="0"/>
              <a:t>MODELING</a:t>
            </a:r>
          </a:p>
        </p:txBody>
      </p:sp>
      <p:sp>
        <p:nvSpPr>
          <p:cNvPr id="3" name="Text Placeholder 2">
            <a:extLst>
              <a:ext uri="{FF2B5EF4-FFF2-40B4-BE49-F238E27FC236}">
                <a16:creationId xmlns:a16="http://schemas.microsoft.com/office/drawing/2014/main" id="{E418AF3D-0B34-4B08-2668-52937C25B5A9}"/>
              </a:ext>
            </a:extLst>
          </p:cNvPr>
          <p:cNvSpPr>
            <a:spLocks noGrp="1"/>
          </p:cNvSpPr>
          <p:nvPr>
            <p:ph type="body" idx="1"/>
          </p:nvPr>
        </p:nvSpPr>
        <p:spPr>
          <a:xfrm>
            <a:off x="5029199" y="2550350"/>
            <a:ext cx="8720255" cy="7736650"/>
          </a:xfrm>
        </p:spPr>
        <p:txBody>
          <a:bodyPr>
            <a:normAutofit fontScale="92500"/>
          </a:bodyPr>
          <a:lstStyle/>
          <a:p>
            <a:pPr marL="0" indent="0">
              <a:lnSpc>
                <a:spcPct val="150000"/>
              </a:lnSpc>
              <a:buNone/>
            </a:pPr>
            <a:r>
              <a:rPr lang="en-US" sz="2800" b="1" dirty="0">
                <a:solidFill>
                  <a:schemeClr val="tx1"/>
                </a:solidFill>
                <a:latin typeface="Montserrat" panose="00000500000000000000" pitchFamily="2" charset="0"/>
                <a:cs typeface="Times New Roman" panose="02020603050405020304" pitchFamily="18" charset="0"/>
              </a:rPr>
              <a:t>Objective</a:t>
            </a:r>
            <a:r>
              <a:rPr lang="en-US" sz="2800" dirty="0">
                <a:solidFill>
                  <a:schemeClr val="tx1"/>
                </a:solidFill>
                <a:latin typeface="Montserrat" panose="00000500000000000000" pitchFamily="2" charset="0"/>
                <a:cs typeface="Times New Roman" panose="02020603050405020304" pitchFamily="18" charset="0"/>
              </a:rPr>
              <a:t>:</a:t>
            </a:r>
          </a:p>
          <a:p>
            <a:pPr marL="114300" indent="0">
              <a:lnSpc>
                <a:spcPct val="150000"/>
              </a:lnSpc>
              <a:buNone/>
            </a:pPr>
            <a:r>
              <a:rPr lang="en-US" dirty="0">
                <a:solidFill>
                  <a:schemeClr val="tx1"/>
                </a:solidFill>
                <a:latin typeface="Montserrat" panose="00000500000000000000" pitchFamily="2" charset="0"/>
                <a:cs typeface="Times New Roman" panose="02020603050405020304" pitchFamily="18" charset="0"/>
              </a:rPr>
              <a:t>Create predictive models needed to categorize and predict different flight delays.</a:t>
            </a:r>
          </a:p>
          <a:p>
            <a:pPr marL="0" indent="0">
              <a:lnSpc>
                <a:spcPct val="150000"/>
              </a:lnSpc>
              <a:buNone/>
            </a:pPr>
            <a:r>
              <a:rPr lang="en-US" sz="2800" b="1" dirty="0">
                <a:solidFill>
                  <a:schemeClr val="tx1"/>
                </a:solidFill>
                <a:latin typeface="Montserrat" panose="00000500000000000000" pitchFamily="2" charset="0"/>
                <a:cs typeface="Times New Roman" panose="02020603050405020304" pitchFamily="18" charset="0"/>
              </a:rPr>
              <a:t>Models Used</a:t>
            </a:r>
            <a:r>
              <a:rPr lang="en-US" sz="2800" dirty="0">
                <a:solidFill>
                  <a:schemeClr val="tx1"/>
                </a:solidFill>
                <a:latin typeface="Montserrat" panose="00000500000000000000" pitchFamily="2" charset="0"/>
                <a:cs typeface="Times New Roman" panose="02020603050405020304" pitchFamily="18" charset="0"/>
              </a:rPr>
              <a:t>:</a:t>
            </a:r>
          </a:p>
          <a:p>
            <a:pPr marL="342900" indent="-342900">
              <a:lnSpc>
                <a:spcPct val="150000"/>
              </a:lnSpc>
              <a:buFont typeface="+mj-lt"/>
              <a:buAutoNum type="arabicPeriod"/>
            </a:pPr>
            <a:r>
              <a:rPr lang="en-US" b="1" dirty="0">
                <a:solidFill>
                  <a:schemeClr val="tx1"/>
                </a:solidFill>
                <a:latin typeface="Montserrat" panose="00000500000000000000" pitchFamily="2" charset="0"/>
                <a:cs typeface="Times New Roman" panose="02020603050405020304" pitchFamily="18" charset="0"/>
              </a:rPr>
              <a:t>Random Forest</a:t>
            </a:r>
            <a:r>
              <a:rPr lang="en-US" dirty="0">
                <a:solidFill>
                  <a:schemeClr val="tx1"/>
                </a:solidFill>
                <a:latin typeface="Montserrat" panose="00000500000000000000" pitchFamily="2" charset="0"/>
                <a:cs typeface="Times New Roman" panose="02020603050405020304" pitchFamily="18" charset="0"/>
              </a:rPr>
              <a:t>: Its features: decision trees with high accuracy and stability against multifactorial delays.</a:t>
            </a:r>
          </a:p>
          <a:p>
            <a:pPr marL="342900" indent="-342900">
              <a:lnSpc>
                <a:spcPct val="150000"/>
              </a:lnSpc>
              <a:buFont typeface="+mj-lt"/>
              <a:buAutoNum type="arabicPeriod"/>
            </a:pPr>
            <a:r>
              <a:rPr lang="en-US" b="1" dirty="0">
                <a:solidFill>
                  <a:schemeClr val="tx1"/>
                </a:solidFill>
                <a:latin typeface="Montserrat" panose="00000500000000000000" pitchFamily="2" charset="0"/>
                <a:cs typeface="Times New Roman" panose="02020603050405020304" pitchFamily="18" charset="0"/>
              </a:rPr>
              <a:t>Decision Tree</a:t>
            </a:r>
            <a:r>
              <a:rPr lang="en-US" dirty="0">
                <a:solidFill>
                  <a:schemeClr val="tx1"/>
                </a:solidFill>
                <a:latin typeface="Montserrat" panose="00000500000000000000" pitchFamily="2" charset="0"/>
                <a:cs typeface="Times New Roman" panose="02020603050405020304" pitchFamily="18" charset="0"/>
              </a:rPr>
              <a:t>: Easy and clear to identify main causes of delays.</a:t>
            </a:r>
          </a:p>
          <a:p>
            <a:pPr marL="342900" indent="-342900">
              <a:lnSpc>
                <a:spcPct val="150000"/>
              </a:lnSpc>
              <a:buFont typeface="+mj-lt"/>
              <a:buAutoNum type="arabicPeriod"/>
            </a:pPr>
            <a:r>
              <a:rPr lang="en-US" b="1" dirty="0">
                <a:solidFill>
                  <a:schemeClr val="tx1"/>
                </a:solidFill>
                <a:latin typeface="Montserrat" panose="00000500000000000000" pitchFamily="2" charset="0"/>
                <a:cs typeface="Times New Roman" panose="02020603050405020304" pitchFamily="18" charset="0"/>
              </a:rPr>
              <a:t>Linear Regression</a:t>
            </a:r>
            <a:r>
              <a:rPr lang="en-US" dirty="0">
                <a:solidFill>
                  <a:schemeClr val="tx1"/>
                </a:solidFill>
                <a:latin typeface="Montserrat" panose="00000500000000000000" pitchFamily="2" charset="0"/>
                <a:cs typeface="Times New Roman" panose="02020603050405020304" pitchFamily="18" charset="0"/>
              </a:rPr>
              <a:t>: Determines correlation between delay and its causes.</a:t>
            </a:r>
          </a:p>
          <a:p>
            <a:pPr marL="0" indent="0">
              <a:lnSpc>
                <a:spcPct val="150000"/>
              </a:lnSpc>
              <a:buNone/>
            </a:pPr>
            <a:r>
              <a:rPr lang="en-US" b="1" dirty="0">
                <a:solidFill>
                  <a:schemeClr val="tx1"/>
                </a:solidFill>
                <a:latin typeface="Montserrat" panose="00000500000000000000" pitchFamily="2" charset="0"/>
                <a:cs typeface="Times New Roman" panose="02020603050405020304" pitchFamily="18" charset="0"/>
              </a:rPr>
              <a:t>Evaluation Metrics: </a:t>
            </a:r>
          </a:p>
          <a:p>
            <a:pPr marL="0" indent="0">
              <a:lnSpc>
                <a:spcPct val="150000"/>
              </a:lnSpc>
              <a:buNone/>
            </a:pPr>
            <a:r>
              <a:rPr lang="en-US" dirty="0">
                <a:solidFill>
                  <a:schemeClr val="tx1"/>
                </a:solidFill>
                <a:latin typeface="Montserrat" panose="00000500000000000000" pitchFamily="2" charset="0"/>
                <a:cs typeface="Times New Roman" panose="02020603050405020304" pitchFamily="18" charset="0"/>
              </a:rPr>
              <a:t>Classification accuracy and cross entropy for classifiers data,</a:t>
            </a:r>
          </a:p>
          <a:p>
            <a:pPr marL="0" indent="0">
              <a:lnSpc>
                <a:spcPct val="150000"/>
              </a:lnSpc>
              <a:buNone/>
            </a:pPr>
            <a:r>
              <a:rPr lang="en-US" dirty="0">
                <a:solidFill>
                  <a:schemeClr val="tx1"/>
                </a:solidFill>
                <a:latin typeface="Montserrat" panose="00000500000000000000" pitchFamily="2" charset="0"/>
                <a:cs typeface="Times New Roman" panose="02020603050405020304" pitchFamily="18" charset="0"/>
              </a:rPr>
              <a:t>MSE and MAE for regression.</a:t>
            </a:r>
            <a:endParaRPr lang="en-US" dirty="0">
              <a:solidFill>
                <a:schemeClr val="tx1"/>
              </a:solidFill>
              <a:latin typeface="Montserrat" panose="00000500000000000000" pitchFamily="2" charset="0"/>
            </a:endParaRPr>
          </a:p>
        </p:txBody>
      </p:sp>
    </p:spTree>
    <p:extLst>
      <p:ext uri="{BB962C8B-B14F-4D97-AF65-F5344CB8AC3E}">
        <p14:creationId xmlns:p14="http://schemas.microsoft.com/office/powerpoint/2010/main" val="26419948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theme/theme1.xml><?xml version="1.0" encoding="utf-8"?>
<a:theme xmlns:a="http://schemas.openxmlformats.org/drawingml/2006/main" name="Navigating Airports and Connections App Pitch Deck Presentation">
  <a:themeElements>
    <a:clrScheme name="Office">
      <a:dk1>
        <a:srgbClr val="000000"/>
      </a:dk1>
      <a:lt1>
        <a:srgbClr val="FFFFFF"/>
      </a:lt1>
      <a:dk2>
        <a:srgbClr val="0F1A38"/>
      </a:dk2>
      <a:lt2>
        <a:srgbClr val="1E3B62"/>
      </a:lt2>
      <a:accent1>
        <a:srgbClr val="70ABF1"/>
      </a:accent1>
      <a:accent2>
        <a:srgbClr val="9BC4F5"/>
      </a:accent2>
      <a:accent3>
        <a:srgbClr val="B0D4F8"/>
      </a:accent3>
      <a:accent4>
        <a:srgbClr val="F8FDFF"/>
      </a:accent4>
      <a:accent5>
        <a:srgbClr val="FFFFFF"/>
      </a:accent5>
      <a:accent6>
        <a:srgbClr val="888888"/>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otalTime>478</TotalTime>
  <Words>1537</Words>
  <Application>Microsoft Macintosh PowerPoint</Application>
  <PresentationFormat>Custom</PresentationFormat>
  <Paragraphs>160</Paragraphs>
  <Slides>25</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Courier New</vt:lpstr>
      <vt:lpstr>Montserrat</vt:lpstr>
      <vt:lpstr>Arial</vt:lpstr>
      <vt:lpstr>Calibri</vt:lpstr>
      <vt:lpstr>Wingdings</vt:lpstr>
      <vt:lpstr>Navigating Airports and Connections App Pitch Deck Presentation</vt:lpstr>
      <vt:lpstr>PowerPoint Presentation</vt:lpstr>
      <vt:lpstr>PowerPoint Presentation</vt:lpstr>
      <vt:lpstr>PowerPoint Presentation</vt:lpstr>
      <vt:lpstr>PowerPoint Presentation</vt:lpstr>
      <vt:lpstr>DATA OVERVIEW</vt:lpstr>
      <vt:lpstr>DATA ANALYSIS</vt:lpstr>
      <vt:lpstr>DATA ANALYSIS</vt:lpstr>
      <vt:lpstr>DATA ANALYSIS</vt:lpstr>
      <vt:lpstr>MODELING</vt:lpstr>
      <vt:lpstr>PowerPoint Presentation</vt:lpstr>
      <vt:lpstr>1. Can we predict whether a flight will be canceled based on factors like carrier, weather conditions, NAS issues, and airport location?</vt:lpstr>
      <vt:lpstr>PowerPoint Presentation</vt:lpstr>
      <vt:lpstr>2. Can we predict the likelihood of a flight being delayed by more than 15 minutes using variables like the airline, month, weather conditions, and NAS issues?</vt:lpstr>
      <vt:lpstr>PowerPoint Presentation</vt:lpstr>
      <vt:lpstr>3. Can we classify the root cause of flight delays (carrier, weather, NAS, security, or late aircraft) based on flight data?</vt:lpstr>
      <vt:lpstr>PowerPoint Presentation</vt:lpstr>
      <vt:lpstr>4. Can we cluster airports based on their delay patterns to identify those with the highest likelihood of delays due to specific factors (weather, congestion, etc.)?</vt:lpstr>
      <vt:lpstr>PowerPoint Presentation</vt:lpstr>
      <vt:lpstr>5. Can we predict the peak months for flight cancellations using historical data on cancellations, weather patterns, and flight volumes?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Pavan Sai Teja Kokkura</dc:creator>
  <cp:lastModifiedBy>Pula, Pavan Kumar</cp:lastModifiedBy>
  <cp:revision>7</cp:revision>
  <dcterms:modified xsi:type="dcterms:W3CDTF">2024-12-05T18:57:10Z</dcterms:modified>
</cp:coreProperties>
</file>